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4"/>
  </p:sldMasterIdLst>
  <p:sldIdLst>
    <p:sldId id="1245" r:id="rId5"/>
    <p:sldId id="299" r:id="rId6"/>
    <p:sldId id="1260" r:id="rId7"/>
    <p:sldId id="1244" r:id="rId8"/>
    <p:sldId id="1240" r:id="rId9"/>
    <p:sldId id="1241" r:id="rId10"/>
    <p:sldId id="1250" r:id="rId11"/>
    <p:sldId id="1237" r:id="rId12"/>
    <p:sldId id="336" r:id="rId13"/>
  </p:sldIdLst>
  <p:sldSz cx="12192000" cy="6858000"/>
  <p:notesSz cx="6858000" cy="9872663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ik Christiansen" initials="HC" lastIdx="1" clrIdx="0">
    <p:extLst>
      <p:ext uri="{19B8F6BF-5375-455C-9EA6-DF929625EA0E}">
        <p15:presenceInfo xmlns:p15="http://schemas.microsoft.com/office/powerpoint/2012/main" userId="ac44a65e1020e2c8" providerId="Windows Live"/>
      </p:ext>
    </p:extLst>
  </p:cmAuthor>
  <p:cmAuthor id="2" name="Henrik Christiansen" initials="HC [2]" lastIdx="2" clrIdx="1">
    <p:extLst>
      <p:ext uri="{19B8F6BF-5375-455C-9EA6-DF929625EA0E}">
        <p15:presenceInfo xmlns:p15="http://schemas.microsoft.com/office/powerpoint/2012/main" userId="Henrik Christians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423"/>
    <a:srgbClr val="FFFAEB"/>
    <a:srgbClr val="E42A1C"/>
    <a:srgbClr val="F0201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32458-1FD8-4927-B897-DFA422C164D2}" v="1" dt="2023-03-06T09:54:40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e Choe Kristensen" userId="S::sofkr01@eamv.dk::1e93a118-489f-47a3-a060-9f1511d46e82" providerId="AD" clId="Web-{15032458-1FD8-4927-B897-DFA422C164D2}"/>
    <pc:docChg chg="modSld">
      <pc:chgData name="Sofie Choe Kristensen" userId="S::sofkr01@eamv.dk::1e93a118-489f-47a3-a060-9f1511d46e82" providerId="AD" clId="Web-{15032458-1FD8-4927-B897-DFA422C164D2}" dt="2023-03-06T09:54:40.290" v="0"/>
      <pc:docMkLst>
        <pc:docMk/>
      </pc:docMkLst>
      <pc:sldChg chg="addSp">
        <pc:chgData name="Sofie Choe Kristensen" userId="S::sofkr01@eamv.dk::1e93a118-489f-47a3-a060-9f1511d46e82" providerId="AD" clId="Web-{15032458-1FD8-4927-B897-DFA422C164D2}" dt="2023-03-06T09:54:40.290" v="0"/>
        <pc:sldMkLst>
          <pc:docMk/>
          <pc:sldMk cId="146366903" sldId="1241"/>
        </pc:sldMkLst>
        <pc:inkChg chg="add">
          <ac:chgData name="Sofie Choe Kristensen" userId="S::sofkr01@eamv.dk::1e93a118-489f-47a3-a060-9f1511d46e82" providerId="AD" clId="Web-{15032458-1FD8-4927-B897-DFA422C164D2}" dt="2023-03-06T09:54:40.290" v="0"/>
          <ac:inkMkLst>
            <pc:docMk/>
            <pc:sldMk cId="146366903" sldId="1241"/>
            <ac:inkMk id="7" creationId="{4162D565-2F30-6D06-D58B-CD82C1A98B7D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7779 1977 1151 0 0,'0'-5'5312'0'0,"0"-2"-5312"0"0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8E94DB-B8DB-440E-8286-5D1BC1EA2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5D0406D-9C34-4BB3-B54B-35C7E1500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FE12084-011A-4A1F-B876-BA03CA46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12C93C1-7EFA-4A81-9223-A119E58E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6084094-0E85-4666-953F-A9A34581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0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97550-F946-4ACC-BBE7-A82055BF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0822BC3-4DF2-4D4C-8386-7943834C8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92B024E-F11B-469A-AE70-4022EF0E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0AB6CC8-EAF0-489D-96A4-27C100A8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AF38F44-7E53-46A9-9BAD-C0D649B8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66A597F-ACCE-448C-B073-32C0006FE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5076440-7B86-4F93-868E-8BBD9874D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CB21305-72B4-4ACE-A478-EFB8F4A1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F98AA3-4AE8-42D1-B828-77024F1C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0D58B66-91DE-4002-B735-E9C66702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8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02680-718B-4907-B6CF-AE75F90D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C82697E-44BB-4A9F-8F50-D8A774CC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E96DB5E-171E-4F9D-9C67-89B46543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5416E4A-625F-4F82-AFE6-1E08F140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50CD342-7201-4C83-A65F-39690A6F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4CF66-E89C-49E2-ABBD-D4FDB1B27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2A4E1B7-8199-4CED-A0B3-535D84EBD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309A9F8-217F-4AEA-B9E8-4F5770D8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BB10590-324C-424E-AB2D-D03CF97E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EF37911-DBC8-49CA-9FD1-65C03C62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3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D249C-D183-4595-9CCB-08984D04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3463252-E995-41A5-A98F-C05F2B171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BD82C5B-0521-4D51-95BB-E84AA32C7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666B1C4-398F-4D8D-917B-690CF5DC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D42E4CE-65EB-40BA-97F3-9D2E248D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BCC0372-1723-412B-9253-651BC8B16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1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AEBE1-6BD8-440E-A374-6F9293FB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2796EED-C89F-486D-889C-3652619D9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F372139-E555-445E-8F3C-E9938ACB7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1A237C1-2111-425F-B998-1F5E60C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2BF5925-B8D8-4561-BF85-FC643102C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F187A1C9-F542-4AB9-BC8B-4805D2D2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4C6BC116-A367-411C-9C6E-8DA11CC6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7DF8E9C-9AEF-4EC9-AC7B-DD1C5C0F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1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3664D-4868-4A1C-9BBD-F5C7DC53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C27A0AD4-4E99-4EA0-9B44-0D1E7EA6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7D52410-D2B5-4730-A307-D7E5A336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BBACB87-33E3-41E6-B610-5CDF7581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3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A3653B1-0E18-4E05-8296-E2C03012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76AD4CE-5062-4469-864D-6A599762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6ACEA7F-1091-4FEC-ADC6-E3B5EBB3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4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17A10-DED4-4B64-AAB7-5C5704BE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2637E4-7D01-400D-9BCB-B812FFC3E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6C43348-D901-4FEE-9633-2564A5881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1A6ED43-5527-4C21-A12D-E1A109C7F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80144A5-5E8E-4477-85D1-EC231C63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EF0B000-5FA1-40A1-BD13-8BD9DEE8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00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017CD-F9D7-4052-86B0-12645478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8F7CA93-281B-4901-B5D0-292869903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6BF33D2A-5A45-4745-B5F6-19A0BE888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4281112-290E-41D9-B89A-CDFE9689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FFE1E1D-9CF5-4623-932B-B1151392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4C868C6-34CA-41B8-958C-0DC209B6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0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AA8D59F5-387A-463F-941C-B5F36D92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A8027FD-D761-4071-A9ED-224DE1B1B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7220813-E7C0-4254-9DCF-1777E6366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B812ECA-72E8-4078-A6E8-A262D4200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DF90F8D-330E-4068-9635-A383B4CC9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6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12" Type="http://schemas.openxmlformats.org/officeDocument/2006/relationships/customXml" Target="../ink/ink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>
            <a:extLst>
              <a:ext uri="{FF2B5EF4-FFF2-40B4-BE49-F238E27FC236}">
                <a16:creationId xmlns:a16="http://schemas.microsoft.com/office/drawing/2014/main" id="{8687AA16-53D8-4B4E-8FCB-1048702906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5446643"/>
            <a:ext cx="12192000" cy="1411357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FC9B1EE-B75B-079F-8A83-CBDF992E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669977"/>
            <a:ext cx="103251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0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1227" y="197074"/>
            <a:ext cx="4811576" cy="60517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197" y="264415"/>
            <a:ext cx="10515600" cy="1325563"/>
          </a:xfrm>
        </p:spPr>
        <p:txBody>
          <a:bodyPr/>
          <a:lstStyle/>
          <a:p>
            <a:r>
              <a:rPr lang="da-DK" b="1">
                <a:solidFill>
                  <a:srgbClr val="EA742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JGNORDIC SILVERLINE 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39197" y="1741849"/>
            <a:ext cx="6302030" cy="43808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>
                <a:latin typeface="Dubai" panose="020B0503030403030204" pitchFamily="34" charset="-78"/>
                <a:cs typeface="Dubai" panose="020B0503030403030204" pitchFamily="34" charset="-78"/>
              </a:rPr>
              <a:t>Emhætter siden 1994</a:t>
            </a:r>
          </a:p>
          <a:p>
            <a:pPr lvl="1"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>
                <a:latin typeface="Dubai" panose="020B0503030403030204" pitchFamily="34" charset="-78"/>
                <a:cs typeface="Dubai" panose="020B0503030403030204" pitchFamily="34" charset="-78"/>
              </a:rPr>
              <a:t>Nu emhætter, ovne og kogeplader i sortiment og selvfølgelig SVS systemer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err="1">
                <a:latin typeface="Dubai" panose="020B0503030403030204" pitchFamily="34" charset="-78"/>
                <a:cs typeface="Dubai" panose="020B0503030403030204" pitchFamily="34" charset="-78"/>
              </a:rPr>
              <a:t>Export</a:t>
            </a:r>
            <a:r>
              <a:rPr lang="da-DK">
                <a:latin typeface="Dubai" panose="020B0503030403030204" pitchFamily="34" charset="-78"/>
                <a:cs typeface="Dubai" panose="020B0503030403030204" pitchFamily="34" charset="-78"/>
              </a:rPr>
              <a:t> til 70 lande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>
                <a:latin typeface="Dubai" panose="020B0503030403030204" pitchFamily="34" charset="-78"/>
                <a:cs typeface="Dubai" panose="020B0503030403030204" pitchFamily="34" charset="-78"/>
              </a:rPr>
              <a:t>Salg til detail og erhverv 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>
                <a:latin typeface="Dubai" panose="020B0503030403030204" pitchFamily="34" charset="-78"/>
                <a:cs typeface="Dubai" panose="020B0503030403030204" pitchFamily="34" charset="-78"/>
              </a:rPr>
              <a:t>Markedsandel på 35%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>
                <a:latin typeface="Dubai" panose="020B0503030403030204" pitchFamily="34" charset="-78"/>
                <a:cs typeface="Dubai" panose="020B0503030403030204" pitchFamily="34" charset="-78"/>
              </a:rPr>
              <a:t>Egen serviceafdeling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lnSpc>
                <a:spcPct val="110000"/>
              </a:lnSpc>
              <a:buClr>
                <a:srgbClr val="FF6600"/>
              </a:buClr>
              <a:buSzPct val="130000"/>
              <a:buNone/>
            </a:pPr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F4045414-0F75-45CE-A72E-D86F6AD9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5772833" y="582590"/>
            <a:ext cx="646331" cy="1219200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0DAEDCAC-D0C7-4F2D-92C3-7049AA6EC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328" y="6474176"/>
            <a:ext cx="2070587" cy="30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F4045414-0F75-45CE-A72E-D86F6AD9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5772835" y="438834"/>
            <a:ext cx="646331" cy="1219200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0DAEDCAC-D0C7-4F2D-92C3-7049AA6E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330" y="6330420"/>
            <a:ext cx="2070587" cy="30223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F0686C41-D33D-82BC-850B-A1BE63F41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5239" y="1709765"/>
            <a:ext cx="840963" cy="840963"/>
          </a:xfrm>
          <a:prstGeom prst="ellipse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145EDD0-8A69-BA5B-46E7-EBAED2369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6818" y="5652840"/>
            <a:ext cx="840963" cy="854817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1AB65A8-FBE7-1014-FB51-2C0931931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05130" y="5102953"/>
            <a:ext cx="840963" cy="854817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F67459B-62A0-2ED5-04FC-EAA9483A1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2617" y="4975744"/>
            <a:ext cx="840963" cy="854817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2333C01-F284-7AFD-1572-C527C2907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258" y="3476880"/>
            <a:ext cx="840963" cy="854817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D30B4C6-D17B-A492-C512-1F23694A5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46519" y="3368605"/>
            <a:ext cx="840963" cy="854817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178CE5C-F6FD-5585-8A12-6FD29BCA2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7014" y="3394181"/>
            <a:ext cx="840963" cy="854817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54ACC92-9362-C120-30AD-12F93E2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18999" y="3370891"/>
            <a:ext cx="840963" cy="854817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CB0EEFE-0815-5F7D-3E8D-4EC65F63A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29348" y="3394181"/>
            <a:ext cx="840963" cy="854817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D00DF01-5E9B-1FBC-E285-0DEB057A9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67925" y="3409670"/>
            <a:ext cx="840963" cy="840963"/>
          </a:xfrm>
          <a:prstGeom prst="ellipse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E63CABE-6459-1EDE-39E7-7FDE3C64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65903" y="1697548"/>
            <a:ext cx="840963" cy="840963"/>
          </a:xfrm>
          <a:prstGeom prst="ellipse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46971A9-3E59-121A-08B4-DCF58A07E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7373" y="1679357"/>
            <a:ext cx="840963" cy="840963"/>
          </a:xfrm>
          <a:prstGeom prst="ellipse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EBD8576-DFD3-0BC1-26CC-D4EFE47A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3756" y="1695704"/>
            <a:ext cx="840963" cy="84096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highlight>
                <a:srgbClr val="EA7423"/>
              </a:highlight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EF6D265-2621-5C45-5DDC-5B69AE463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81250" y="1695705"/>
            <a:ext cx="840963" cy="840963"/>
          </a:xfrm>
          <a:prstGeom prst="ellipse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highlight>
                <a:srgbClr val="EA7423"/>
              </a:highlight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0C9C5BD-B328-DF8C-B2D2-C395CEEAA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075" y="846909"/>
            <a:ext cx="840963" cy="840963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highlight>
                <a:srgbClr val="EA7423"/>
              </a:highlight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grpSp>
        <p:nvGrpSpPr>
          <p:cNvPr id="24" name="Gruppe 23" descr="tidslinje">
            <a:extLst>
              <a:ext uri="{FF2B5EF4-FFF2-40B4-BE49-F238E27FC236}">
                <a16:creationId xmlns:a16="http://schemas.microsoft.com/office/drawing/2014/main" id="{AA684627-7A18-CD88-39F6-B9026A4BF38A}"/>
              </a:ext>
            </a:extLst>
          </p:cNvPr>
          <p:cNvGrpSpPr/>
          <p:nvPr/>
        </p:nvGrpSpPr>
        <p:grpSpPr>
          <a:xfrm>
            <a:off x="228603" y="383912"/>
            <a:ext cx="11633199" cy="6372277"/>
            <a:chOff x="228601" y="485723"/>
            <a:chExt cx="11633199" cy="6372277"/>
          </a:xfrm>
        </p:grpSpPr>
        <p:grpSp>
          <p:nvGrpSpPr>
            <p:cNvPr id="25" name="Gruppe 24">
              <a:extLst>
                <a:ext uri="{FF2B5EF4-FFF2-40B4-BE49-F238E27FC236}">
                  <a16:creationId xmlns:a16="http://schemas.microsoft.com/office/drawing/2014/main" id="{C8E30AD4-09F5-F8AC-6E35-22065E0D8B25}"/>
                </a:ext>
              </a:extLst>
            </p:cNvPr>
            <p:cNvGrpSpPr/>
            <p:nvPr/>
          </p:nvGrpSpPr>
          <p:grpSpPr>
            <a:xfrm rot="5400000" flipH="1">
              <a:off x="10012548" y="2066363"/>
              <a:ext cx="1691026" cy="2007478"/>
              <a:chOff x="6415077" y="1171530"/>
              <a:chExt cx="1890380" cy="1890380"/>
            </a:xfrm>
          </p:grpSpPr>
          <p:sp>
            <p:nvSpPr>
              <p:cNvPr id="36" name="Arc 9">
                <a:extLst>
                  <a:ext uri="{FF2B5EF4-FFF2-40B4-BE49-F238E27FC236}">
                    <a16:creationId xmlns:a16="http://schemas.microsoft.com/office/drawing/2014/main" id="{B644C5C5-AFAA-F3D2-C1AF-FB3E42C48939}"/>
                  </a:ext>
                </a:extLst>
              </p:cNvPr>
              <p:cNvSpPr/>
              <p:nvPr/>
            </p:nvSpPr>
            <p:spPr>
              <a:xfrm>
                <a:off x="6415077" y="1171530"/>
                <a:ext cx="1890380" cy="1890380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da-DK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  <p:sp>
            <p:nvSpPr>
              <p:cNvPr id="37" name="Arc 10">
                <a:extLst>
                  <a:ext uri="{FF2B5EF4-FFF2-40B4-BE49-F238E27FC236}">
                    <a16:creationId xmlns:a16="http://schemas.microsoft.com/office/drawing/2014/main" id="{9A244BFB-C61E-7CE1-F2E7-B0EE386D1A1F}"/>
                  </a:ext>
                </a:extLst>
              </p:cNvPr>
              <p:cNvSpPr/>
              <p:nvPr/>
            </p:nvSpPr>
            <p:spPr>
              <a:xfrm flipH="1">
                <a:off x="6415077" y="1171530"/>
                <a:ext cx="1890380" cy="1890380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da-DK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p:grpSp>
        <p:grpSp>
          <p:nvGrpSpPr>
            <p:cNvPr id="26" name="Gruppe 25">
              <a:extLst>
                <a:ext uri="{FF2B5EF4-FFF2-40B4-BE49-F238E27FC236}">
                  <a16:creationId xmlns:a16="http://schemas.microsoft.com/office/drawing/2014/main" id="{2D1D06E6-2ED0-CDC5-0328-7B28299860B1}"/>
                </a:ext>
              </a:extLst>
            </p:cNvPr>
            <p:cNvGrpSpPr/>
            <p:nvPr/>
          </p:nvGrpSpPr>
          <p:grpSpPr>
            <a:xfrm>
              <a:off x="228601" y="485723"/>
              <a:ext cx="10649366" cy="6372277"/>
              <a:chOff x="228601" y="485723"/>
              <a:chExt cx="10649366" cy="6372277"/>
            </a:xfrm>
          </p:grpSpPr>
          <p:sp>
            <p:nvSpPr>
              <p:cNvPr id="27" name="Arc 6">
                <a:extLst>
                  <a:ext uri="{FF2B5EF4-FFF2-40B4-BE49-F238E27FC236}">
                    <a16:creationId xmlns:a16="http://schemas.microsoft.com/office/drawing/2014/main" id="{077B5C8F-AB33-2058-93DE-62F82CC02C24}"/>
                  </a:ext>
                </a:extLst>
              </p:cNvPr>
              <p:cNvSpPr/>
              <p:nvPr/>
            </p:nvSpPr>
            <p:spPr>
              <a:xfrm rot="16200000" flipH="1">
                <a:off x="1107510" y="454768"/>
                <a:ext cx="1737608" cy="1799518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da-DK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  <p:grpSp>
            <p:nvGrpSpPr>
              <p:cNvPr id="28" name="Gruppe 27">
                <a:extLst>
                  <a:ext uri="{FF2B5EF4-FFF2-40B4-BE49-F238E27FC236}">
                    <a16:creationId xmlns:a16="http://schemas.microsoft.com/office/drawing/2014/main" id="{6CBE5C2F-66D6-BB0D-839A-68C0814452B3}"/>
                  </a:ext>
                </a:extLst>
              </p:cNvPr>
              <p:cNvGrpSpPr/>
              <p:nvPr/>
            </p:nvGrpSpPr>
            <p:grpSpPr>
              <a:xfrm>
                <a:off x="228601" y="2223331"/>
                <a:ext cx="10649366" cy="4634669"/>
                <a:chOff x="228601" y="2223331"/>
                <a:chExt cx="10649366" cy="4634669"/>
              </a:xfrm>
            </p:grpSpPr>
            <p:grpSp>
              <p:nvGrpSpPr>
                <p:cNvPr id="29" name="Gruppe 28">
                  <a:extLst>
                    <a:ext uri="{FF2B5EF4-FFF2-40B4-BE49-F238E27FC236}">
                      <a16:creationId xmlns:a16="http://schemas.microsoft.com/office/drawing/2014/main" id="{DCD3179E-D6DF-D305-516B-9C780CC847CE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386827" y="3756863"/>
                  <a:ext cx="1691026" cy="2007478"/>
                  <a:chOff x="6415077" y="1171530"/>
                  <a:chExt cx="1890380" cy="1890380"/>
                </a:xfrm>
              </p:grpSpPr>
              <p:sp>
                <p:nvSpPr>
                  <p:cNvPr id="34" name="Arc 46">
                    <a:extLst>
                      <a:ext uri="{FF2B5EF4-FFF2-40B4-BE49-F238E27FC236}">
                        <a16:creationId xmlns:a16="http://schemas.microsoft.com/office/drawing/2014/main" id="{C30A027D-F09E-9633-A53A-EF7FAD442D4B}"/>
                      </a:ext>
                    </a:extLst>
                  </p:cNvPr>
                  <p:cNvSpPr/>
                  <p:nvPr/>
                </p:nvSpPr>
                <p:spPr>
                  <a:xfrm>
                    <a:off x="6415077" y="1171530"/>
                    <a:ext cx="1890380" cy="189038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da-DK">
                      <a:latin typeface="Dubai" panose="020B0503030403030204" pitchFamily="34" charset="-78"/>
                      <a:cs typeface="Dubai" panose="020B0503030403030204" pitchFamily="34" charset="-78"/>
                    </a:endParaRPr>
                  </a:p>
                </p:txBody>
              </p:sp>
              <p:sp>
                <p:nvSpPr>
                  <p:cNvPr id="35" name="Arc 47">
                    <a:extLst>
                      <a:ext uri="{FF2B5EF4-FFF2-40B4-BE49-F238E27FC236}">
                        <a16:creationId xmlns:a16="http://schemas.microsoft.com/office/drawing/2014/main" id="{18D8BC53-D9E1-4F06-BABB-F5E132B5CA6D}"/>
                      </a:ext>
                    </a:extLst>
                  </p:cNvPr>
                  <p:cNvSpPr/>
                  <p:nvPr/>
                </p:nvSpPr>
                <p:spPr>
                  <a:xfrm flipH="1">
                    <a:off x="6415077" y="1171530"/>
                    <a:ext cx="1890380" cy="1890380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da-DK">
                      <a:latin typeface="Dubai" panose="020B0503030403030204" pitchFamily="34" charset="-78"/>
                      <a:cs typeface="Dubai" panose="020B0503030403030204" pitchFamily="34" charset="-78"/>
                    </a:endParaRPr>
                  </a:p>
                </p:txBody>
              </p:sp>
            </p:grpSp>
            <p:sp>
              <p:nvSpPr>
                <p:cNvPr id="30" name="Arc 12">
                  <a:extLst>
                    <a:ext uri="{FF2B5EF4-FFF2-40B4-BE49-F238E27FC236}">
                      <a16:creationId xmlns:a16="http://schemas.microsoft.com/office/drawing/2014/main" id="{7E0937E2-18F8-9802-1D0F-757C2E882067}"/>
                    </a:ext>
                  </a:extLst>
                </p:cNvPr>
                <p:cNvSpPr/>
                <p:nvPr/>
              </p:nvSpPr>
              <p:spPr>
                <a:xfrm rot="5400000" flipH="1">
                  <a:off x="3114163" y="5332299"/>
                  <a:ext cx="1251885" cy="1799518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rtl="0"/>
                  <a:endParaRPr lang="da-DK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  <p:cxnSp>
              <p:nvCxnSpPr>
                <p:cNvPr id="31" name="Lige forbindelse 30">
                  <a:extLst>
                    <a:ext uri="{FF2B5EF4-FFF2-40B4-BE49-F238E27FC236}">
                      <a16:creationId xmlns:a16="http://schemas.microsoft.com/office/drawing/2014/main" id="{2B71B11D-9AE9-A36E-C686-F7F04017A3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41052" y="2223331"/>
                  <a:ext cx="893691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Lige forbindelse 31">
                  <a:extLst>
                    <a:ext uri="{FF2B5EF4-FFF2-40B4-BE49-F238E27FC236}">
                      <a16:creationId xmlns:a16="http://schemas.microsoft.com/office/drawing/2014/main" id="{94FB1A15-DF3A-AAF5-9D01-5FBB7BBED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16868" y="3915088"/>
                  <a:ext cx="966109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Lige forbindelse 32">
                  <a:extLst>
                    <a:ext uri="{FF2B5EF4-FFF2-40B4-BE49-F238E27FC236}">
                      <a16:creationId xmlns:a16="http://schemas.microsoft.com/office/drawing/2014/main" id="{27B5B69F-2023-DDD7-AE4F-E90D388D7A1D}"/>
                    </a:ext>
                  </a:extLst>
                </p:cNvPr>
                <p:cNvCxnSpPr>
                  <a:cxnSpLocks/>
                  <a:stCxn id="30" idx="2"/>
                </p:cNvCxnSpPr>
                <p:nvPr/>
              </p:nvCxnSpPr>
              <p:spPr>
                <a:xfrm flipH="1" flipV="1">
                  <a:off x="1216868" y="5605864"/>
                  <a:ext cx="2523238" cy="2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8" name="Pladsholder til tekst 3">
            <a:extLst>
              <a:ext uri="{FF2B5EF4-FFF2-40B4-BE49-F238E27FC236}">
                <a16:creationId xmlns:a16="http://schemas.microsoft.com/office/drawing/2014/main" id="{12DBB7BD-DD4F-CE69-492D-7E443AF8231D}"/>
              </a:ext>
            </a:extLst>
          </p:cNvPr>
          <p:cNvSpPr txBox="1">
            <a:spLocks/>
          </p:cNvSpPr>
          <p:nvPr/>
        </p:nvSpPr>
        <p:spPr>
          <a:xfrm>
            <a:off x="10244402" y="3215086"/>
            <a:ext cx="2138339" cy="29976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80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2020 Gazelle</a:t>
            </a:r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9" name="Pladsholder til tekst 96">
            <a:extLst>
              <a:ext uri="{FF2B5EF4-FFF2-40B4-BE49-F238E27FC236}">
                <a16:creationId xmlns:a16="http://schemas.microsoft.com/office/drawing/2014/main" id="{9FC67603-A390-6A97-4040-E0C7A7462769}"/>
              </a:ext>
            </a:extLst>
          </p:cNvPr>
          <p:cNvSpPr txBox="1">
            <a:spLocks/>
          </p:cNvSpPr>
          <p:nvPr/>
        </p:nvSpPr>
        <p:spPr>
          <a:xfrm>
            <a:off x="5042401" y="1102393"/>
            <a:ext cx="1689137" cy="29976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80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2021 JGNordic kogeplader i sortiment</a:t>
            </a:r>
          </a:p>
        </p:txBody>
      </p:sp>
      <p:sp>
        <p:nvSpPr>
          <p:cNvPr id="40" name="Pladsholder til tekst 83">
            <a:extLst>
              <a:ext uri="{FF2B5EF4-FFF2-40B4-BE49-F238E27FC236}">
                <a16:creationId xmlns:a16="http://schemas.microsoft.com/office/drawing/2014/main" id="{D5A984B9-DE87-55E3-787B-3E54621D33E9}"/>
              </a:ext>
            </a:extLst>
          </p:cNvPr>
          <p:cNvSpPr txBox="1">
            <a:spLocks/>
          </p:cNvSpPr>
          <p:nvPr/>
        </p:nvSpPr>
        <p:spPr>
          <a:xfrm>
            <a:off x="9006292" y="1343696"/>
            <a:ext cx="2138339" cy="86424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80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2020 Eget kontor og lager i Norge</a:t>
            </a:r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1" name="Pladsholder til tekst 18">
            <a:extLst>
              <a:ext uri="{FF2B5EF4-FFF2-40B4-BE49-F238E27FC236}">
                <a16:creationId xmlns:a16="http://schemas.microsoft.com/office/drawing/2014/main" id="{1238E799-5FAD-0348-FE9A-34A783972376}"/>
              </a:ext>
            </a:extLst>
          </p:cNvPr>
          <p:cNvSpPr txBox="1">
            <a:spLocks/>
          </p:cNvSpPr>
          <p:nvPr/>
        </p:nvSpPr>
        <p:spPr>
          <a:xfrm>
            <a:off x="3241962" y="1467881"/>
            <a:ext cx="1733719" cy="299767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a-DK" sz="180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2021 udvidelse til Sverige</a:t>
            </a:r>
            <a:endParaRPr lang="da-DK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2" name="Pladsholder til tekst 48">
            <a:extLst>
              <a:ext uri="{FF2B5EF4-FFF2-40B4-BE49-F238E27FC236}">
                <a16:creationId xmlns:a16="http://schemas.microsoft.com/office/drawing/2014/main" id="{264AC2BD-82AE-5784-FA6E-76C5B73FE388}"/>
              </a:ext>
            </a:extLst>
          </p:cNvPr>
          <p:cNvSpPr txBox="1">
            <a:spLocks/>
          </p:cNvSpPr>
          <p:nvPr/>
        </p:nvSpPr>
        <p:spPr>
          <a:xfrm>
            <a:off x="8513340" y="3216429"/>
            <a:ext cx="2138339" cy="29976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800">
                <a:latin typeface="Dubai" panose="020B0503030403030204" pitchFamily="34" charset="-78"/>
                <a:cs typeface="Dubai" panose="020B0503030403030204" pitchFamily="34" charset="-78"/>
              </a:rPr>
              <a:t>2019 Gazelle</a:t>
            </a:r>
          </a:p>
        </p:txBody>
      </p:sp>
      <p:sp>
        <p:nvSpPr>
          <p:cNvPr id="43" name="Pladsholder til tekst 50">
            <a:extLst>
              <a:ext uri="{FF2B5EF4-FFF2-40B4-BE49-F238E27FC236}">
                <a16:creationId xmlns:a16="http://schemas.microsoft.com/office/drawing/2014/main" id="{FE0F556A-CCB5-01B9-110C-7D8045D329FB}"/>
              </a:ext>
            </a:extLst>
          </p:cNvPr>
          <p:cNvSpPr txBox="1">
            <a:spLocks/>
          </p:cNvSpPr>
          <p:nvPr/>
        </p:nvSpPr>
        <p:spPr>
          <a:xfrm>
            <a:off x="1473981" y="1467266"/>
            <a:ext cx="1672072" cy="29976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80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2022 udvidelse til Finland</a:t>
            </a:r>
            <a:endParaRPr lang="da-DK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4" name="Pladsholder til tekst 54">
            <a:extLst>
              <a:ext uri="{FF2B5EF4-FFF2-40B4-BE49-F238E27FC236}">
                <a16:creationId xmlns:a16="http://schemas.microsoft.com/office/drawing/2014/main" id="{081B90F6-40C6-9622-7BF1-9A1430023978}"/>
              </a:ext>
            </a:extLst>
          </p:cNvPr>
          <p:cNvSpPr txBox="1">
            <a:spLocks/>
          </p:cNvSpPr>
          <p:nvPr/>
        </p:nvSpPr>
        <p:spPr>
          <a:xfrm>
            <a:off x="7075287" y="1393216"/>
            <a:ext cx="1798980" cy="91644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800">
                <a:latin typeface="Dubai" panose="020B0503030403030204" pitchFamily="34" charset="-78"/>
                <a:cs typeface="Dubai" panose="020B0503030403030204" pitchFamily="34" charset="-78"/>
              </a:rPr>
              <a:t>2021 tilbygning af lager</a:t>
            </a:r>
          </a:p>
        </p:txBody>
      </p:sp>
      <p:sp>
        <p:nvSpPr>
          <p:cNvPr id="45" name="Pladsholder til tekst 56">
            <a:extLst>
              <a:ext uri="{FF2B5EF4-FFF2-40B4-BE49-F238E27FC236}">
                <a16:creationId xmlns:a16="http://schemas.microsoft.com/office/drawing/2014/main" id="{3012EC78-C99F-038D-C1ED-32F899FAC1C5}"/>
              </a:ext>
            </a:extLst>
          </p:cNvPr>
          <p:cNvSpPr txBox="1">
            <a:spLocks/>
          </p:cNvSpPr>
          <p:nvPr/>
        </p:nvSpPr>
        <p:spPr>
          <a:xfrm>
            <a:off x="457028" y="539734"/>
            <a:ext cx="2204457" cy="29976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800">
                <a:latin typeface="Dubai" panose="020B0503030403030204" pitchFamily="34" charset="-78"/>
                <a:cs typeface="Dubai" panose="020B0503030403030204" pitchFamily="34" charset="-78"/>
              </a:rPr>
              <a:t>2022 SVS Vandhaner i sortiment</a:t>
            </a:r>
          </a:p>
        </p:txBody>
      </p:sp>
      <p:sp>
        <p:nvSpPr>
          <p:cNvPr id="46" name="Ellipse 45" descr="tidslinjemarkører">
            <a:extLst>
              <a:ext uri="{FF2B5EF4-FFF2-40B4-BE49-F238E27FC236}">
                <a16:creationId xmlns:a16="http://schemas.microsoft.com/office/drawing/2014/main" id="{62ADDC83-36B7-EBDF-A1D0-99DD2EBA7653}"/>
              </a:ext>
            </a:extLst>
          </p:cNvPr>
          <p:cNvSpPr/>
          <p:nvPr/>
        </p:nvSpPr>
        <p:spPr>
          <a:xfrm flipH="1">
            <a:off x="1003749" y="1206285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7" name="Ellipse 46" descr="tidslinjemarkører">
            <a:extLst>
              <a:ext uri="{FF2B5EF4-FFF2-40B4-BE49-F238E27FC236}">
                <a16:creationId xmlns:a16="http://schemas.microsoft.com/office/drawing/2014/main" id="{EDA14565-B9CC-C650-7DF9-E55B1F17C443}"/>
              </a:ext>
            </a:extLst>
          </p:cNvPr>
          <p:cNvSpPr/>
          <p:nvPr/>
        </p:nvSpPr>
        <p:spPr>
          <a:xfrm flipH="1">
            <a:off x="4552818" y="5995767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8" name="Ellipse 47" descr="tidslinjemarkører">
            <a:extLst>
              <a:ext uri="{FF2B5EF4-FFF2-40B4-BE49-F238E27FC236}">
                <a16:creationId xmlns:a16="http://schemas.microsoft.com/office/drawing/2014/main" id="{318ADC37-09F0-A426-135F-DCEF9DB82724}"/>
              </a:ext>
            </a:extLst>
          </p:cNvPr>
          <p:cNvSpPr/>
          <p:nvPr/>
        </p:nvSpPr>
        <p:spPr>
          <a:xfrm flipH="1">
            <a:off x="5668881" y="2038981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9" name="Ellipse 48" descr="tidslinjemarkører">
            <a:extLst>
              <a:ext uri="{FF2B5EF4-FFF2-40B4-BE49-F238E27FC236}">
                <a16:creationId xmlns:a16="http://schemas.microsoft.com/office/drawing/2014/main" id="{990D4BD2-4777-5800-E074-322967853D84}"/>
              </a:ext>
            </a:extLst>
          </p:cNvPr>
          <p:cNvSpPr/>
          <p:nvPr/>
        </p:nvSpPr>
        <p:spPr>
          <a:xfrm flipH="1">
            <a:off x="9811803" y="2038981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0" name="Ellipse 49" descr="tidslinjemarkører">
            <a:extLst>
              <a:ext uri="{FF2B5EF4-FFF2-40B4-BE49-F238E27FC236}">
                <a16:creationId xmlns:a16="http://schemas.microsoft.com/office/drawing/2014/main" id="{861E6591-8448-151D-AC45-56FC3C8121AD}"/>
              </a:ext>
            </a:extLst>
          </p:cNvPr>
          <p:cNvSpPr/>
          <p:nvPr/>
        </p:nvSpPr>
        <p:spPr>
          <a:xfrm flipH="1">
            <a:off x="10912347" y="3737905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1" name="Ellipse 50" descr="tidslinjemarkører">
            <a:extLst>
              <a:ext uri="{FF2B5EF4-FFF2-40B4-BE49-F238E27FC236}">
                <a16:creationId xmlns:a16="http://schemas.microsoft.com/office/drawing/2014/main" id="{F1B9735E-18DA-3788-67C1-B97BD69B250F}"/>
              </a:ext>
            </a:extLst>
          </p:cNvPr>
          <p:cNvSpPr/>
          <p:nvPr/>
        </p:nvSpPr>
        <p:spPr>
          <a:xfrm flipH="1">
            <a:off x="6854998" y="3713817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2" name="Ellipse 51" descr="tidslinjemarkører">
            <a:extLst>
              <a:ext uri="{FF2B5EF4-FFF2-40B4-BE49-F238E27FC236}">
                <a16:creationId xmlns:a16="http://schemas.microsoft.com/office/drawing/2014/main" id="{FF3E8B89-B8E7-96F1-1DDF-D28991008726}"/>
              </a:ext>
            </a:extLst>
          </p:cNvPr>
          <p:cNvSpPr/>
          <p:nvPr/>
        </p:nvSpPr>
        <p:spPr>
          <a:xfrm flipH="1">
            <a:off x="2688728" y="3737905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3" name="Ellipse 52" descr="tidslinjemarkører">
            <a:extLst>
              <a:ext uri="{FF2B5EF4-FFF2-40B4-BE49-F238E27FC236}">
                <a16:creationId xmlns:a16="http://schemas.microsoft.com/office/drawing/2014/main" id="{1B8726F9-223F-0549-4DE9-689A1D6D8CE5}"/>
              </a:ext>
            </a:extLst>
          </p:cNvPr>
          <p:cNvSpPr/>
          <p:nvPr/>
        </p:nvSpPr>
        <p:spPr>
          <a:xfrm flipH="1">
            <a:off x="1995072" y="2000821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4" name="Ellipse 53" descr="tidslinjemarkører">
            <a:extLst>
              <a:ext uri="{FF2B5EF4-FFF2-40B4-BE49-F238E27FC236}">
                <a16:creationId xmlns:a16="http://schemas.microsoft.com/office/drawing/2014/main" id="{4A42A8DD-D546-0DFB-69EF-C63A68B87EA9}"/>
              </a:ext>
            </a:extLst>
          </p:cNvPr>
          <p:cNvSpPr/>
          <p:nvPr/>
        </p:nvSpPr>
        <p:spPr>
          <a:xfrm flipH="1">
            <a:off x="3822097" y="2045765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5" name="Ellipse 54" descr="tidslinjemarkører">
            <a:extLst>
              <a:ext uri="{FF2B5EF4-FFF2-40B4-BE49-F238E27FC236}">
                <a16:creationId xmlns:a16="http://schemas.microsoft.com/office/drawing/2014/main" id="{7231059D-21BD-2974-5E77-7FD0C889E6DE}"/>
              </a:ext>
            </a:extLst>
          </p:cNvPr>
          <p:cNvSpPr/>
          <p:nvPr/>
        </p:nvSpPr>
        <p:spPr>
          <a:xfrm flipH="1">
            <a:off x="7612174" y="2038981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6" name="Ellipse 55" descr="tidslinjemarkører">
            <a:extLst>
              <a:ext uri="{FF2B5EF4-FFF2-40B4-BE49-F238E27FC236}">
                <a16:creationId xmlns:a16="http://schemas.microsoft.com/office/drawing/2014/main" id="{7886F1D9-D0FC-6A55-D4C6-CF9C480235FC}"/>
              </a:ext>
            </a:extLst>
          </p:cNvPr>
          <p:cNvSpPr/>
          <p:nvPr/>
        </p:nvSpPr>
        <p:spPr>
          <a:xfrm flipH="1">
            <a:off x="9165348" y="3728795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7" name="Ellipse 56" descr="tidslinjemarkører">
            <a:extLst>
              <a:ext uri="{FF2B5EF4-FFF2-40B4-BE49-F238E27FC236}">
                <a16:creationId xmlns:a16="http://schemas.microsoft.com/office/drawing/2014/main" id="{87AAC523-FD5A-4B64-6E16-A95E498487B2}"/>
              </a:ext>
            </a:extLst>
          </p:cNvPr>
          <p:cNvSpPr/>
          <p:nvPr/>
        </p:nvSpPr>
        <p:spPr>
          <a:xfrm flipH="1">
            <a:off x="4719677" y="3713817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8" name="Ellipse 57" descr="tidslinjemarkører">
            <a:extLst>
              <a:ext uri="{FF2B5EF4-FFF2-40B4-BE49-F238E27FC236}">
                <a16:creationId xmlns:a16="http://schemas.microsoft.com/office/drawing/2014/main" id="{5054C0D6-C0C9-9B90-C00B-448BE41D4830}"/>
              </a:ext>
            </a:extLst>
          </p:cNvPr>
          <p:cNvSpPr/>
          <p:nvPr/>
        </p:nvSpPr>
        <p:spPr>
          <a:xfrm flipH="1">
            <a:off x="758258" y="3796014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9" name="Ellipse 58" descr="tidslinjemarkører">
            <a:extLst>
              <a:ext uri="{FF2B5EF4-FFF2-40B4-BE49-F238E27FC236}">
                <a16:creationId xmlns:a16="http://schemas.microsoft.com/office/drawing/2014/main" id="{9B5EFC1E-9CD1-30A0-9927-2424642C2497}"/>
              </a:ext>
            </a:extLst>
          </p:cNvPr>
          <p:cNvSpPr/>
          <p:nvPr/>
        </p:nvSpPr>
        <p:spPr>
          <a:xfrm flipH="1">
            <a:off x="738617" y="5325537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0" name="Ellipse 59" descr="tidslinjemarkører">
            <a:extLst>
              <a:ext uri="{FF2B5EF4-FFF2-40B4-BE49-F238E27FC236}">
                <a16:creationId xmlns:a16="http://schemas.microsoft.com/office/drawing/2014/main" id="{BE109D2D-A457-3D81-414D-C4786D13C2FB}"/>
              </a:ext>
            </a:extLst>
          </p:cNvPr>
          <p:cNvSpPr/>
          <p:nvPr/>
        </p:nvSpPr>
        <p:spPr>
          <a:xfrm flipH="1">
            <a:off x="2840348" y="5429661"/>
            <a:ext cx="168964" cy="1689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>
              <a:ln>
                <a:solidFill>
                  <a:srgbClr val="000000"/>
                </a:solidFill>
              </a:ln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1" name="Pladsholder til tekst 18">
            <a:extLst>
              <a:ext uri="{FF2B5EF4-FFF2-40B4-BE49-F238E27FC236}">
                <a16:creationId xmlns:a16="http://schemas.microsoft.com/office/drawing/2014/main" id="{0DD47BE7-7862-482D-6479-6DED336BD074}"/>
              </a:ext>
            </a:extLst>
          </p:cNvPr>
          <p:cNvSpPr txBox="1">
            <a:spLocks/>
          </p:cNvSpPr>
          <p:nvPr/>
        </p:nvSpPr>
        <p:spPr>
          <a:xfrm>
            <a:off x="6358028" y="2764328"/>
            <a:ext cx="1747571" cy="1031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2017 flytning til Ikast i større bygninger</a:t>
            </a:r>
            <a:endParaRPr lang="da-DK" b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2" name="Pladsholder til tekst 18">
            <a:extLst>
              <a:ext uri="{FF2B5EF4-FFF2-40B4-BE49-F238E27FC236}">
                <a16:creationId xmlns:a16="http://schemas.microsoft.com/office/drawing/2014/main" id="{E12618F9-EB2A-6CC9-5106-2226FB9E3188}"/>
              </a:ext>
            </a:extLst>
          </p:cNvPr>
          <p:cNvSpPr txBox="1">
            <a:spLocks/>
          </p:cNvSpPr>
          <p:nvPr/>
        </p:nvSpPr>
        <p:spPr>
          <a:xfrm>
            <a:off x="2076883" y="3227673"/>
            <a:ext cx="2138339" cy="299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2015 Gazelle</a:t>
            </a:r>
            <a:endParaRPr lang="da-DK" b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3" name="Pladsholder til tekst 18">
            <a:extLst>
              <a:ext uri="{FF2B5EF4-FFF2-40B4-BE49-F238E27FC236}">
                <a16:creationId xmlns:a16="http://schemas.microsoft.com/office/drawing/2014/main" id="{A97A1FB6-D5B0-55B1-8CCD-2B5BE62D348B}"/>
              </a:ext>
            </a:extLst>
          </p:cNvPr>
          <p:cNvSpPr txBox="1">
            <a:spLocks/>
          </p:cNvSpPr>
          <p:nvPr/>
        </p:nvSpPr>
        <p:spPr>
          <a:xfrm>
            <a:off x="4213508" y="3041311"/>
            <a:ext cx="1753289" cy="299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2016 udvidelse til Norge</a:t>
            </a:r>
            <a:endParaRPr lang="da-DK" b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4" name="Pladsholder til tekst 18">
            <a:extLst>
              <a:ext uri="{FF2B5EF4-FFF2-40B4-BE49-F238E27FC236}">
                <a16:creationId xmlns:a16="http://schemas.microsoft.com/office/drawing/2014/main" id="{62B23AD7-BB79-32A1-CFA6-A92DC3AABA4F}"/>
              </a:ext>
            </a:extLst>
          </p:cNvPr>
          <p:cNvSpPr txBox="1">
            <a:spLocks/>
          </p:cNvSpPr>
          <p:nvPr/>
        </p:nvSpPr>
        <p:spPr>
          <a:xfrm>
            <a:off x="262077" y="3356821"/>
            <a:ext cx="2138339" cy="299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2014 Gazelle</a:t>
            </a:r>
            <a:endParaRPr lang="da-DK" b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5" name="Pladsholder til tekst 18">
            <a:extLst>
              <a:ext uri="{FF2B5EF4-FFF2-40B4-BE49-F238E27FC236}">
                <a16:creationId xmlns:a16="http://schemas.microsoft.com/office/drawing/2014/main" id="{06C99FC9-1F04-16BF-C474-313F3016386A}"/>
              </a:ext>
            </a:extLst>
          </p:cNvPr>
          <p:cNvSpPr txBox="1">
            <a:spLocks/>
          </p:cNvSpPr>
          <p:nvPr/>
        </p:nvSpPr>
        <p:spPr>
          <a:xfrm>
            <a:off x="2338243" y="4956351"/>
            <a:ext cx="1529711" cy="299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2013 Gazelle</a:t>
            </a:r>
            <a:endParaRPr lang="da-DK" b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6" name="Pladsholder til tekst 18">
            <a:extLst>
              <a:ext uri="{FF2B5EF4-FFF2-40B4-BE49-F238E27FC236}">
                <a16:creationId xmlns:a16="http://schemas.microsoft.com/office/drawing/2014/main" id="{A9F8D4BA-70AC-7B6C-B05E-4E725B17CDD3}"/>
              </a:ext>
            </a:extLst>
          </p:cNvPr>
          <p:cNvSpPr txBox="1">
            <a:spLocks/>
          </p:cNvSpPr>
          <p:nvPr/>
        </p:nvSpPr>
        <p:spPr>
          <a:xfrm>
            <a:off x="447019" y="4441023"/>
            <a:ext cx="2138339" cy="299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2013 Showroom åbning i det Skæve Hus i Herning</a:t>
            </a:r>
            <a:endParaRPr lang="da-DK" b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7" name="Pladsholder til tekst 18">
            <a:extLst>
              <a:ext uri="{FF2B5EF4-FFF2-40B4-BE49-F238E27FC236}">
                <a16:creationId xmlns:a16="http://schemas.microsoft.com/office/drawing/2014/main" id="{12B4B0EC-9E29-0BD7-225F-44D2B3896984}"/>
              </a:ext>
            </a:extLst>
          </p:cNvPr>
          <p:cNvSpPr txBox="1">
            <a:spLocks/>
          </p:cNvSpPr>
          <p:nvPr/>
        </p:nvSpPr>
        <p:spPr>
          <a:xfrm>
            <a:off x="4685779" y="5520451"/>
            <a:ext cx="2138339" cy="299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2005 opstart Danmark</a:t>
            </a:r>
            <a:endParaRPr lang="da-DK" b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68" name="Picture 2" descr="Om Børsen Gazelle - Børsen Gazelle">
            <a:extLst>
              <a:ext uri="{FF2B5EF4-FFF2-40B4-BE49-F238E27FC236}">
                <a16:creationId xmlns:a16="http://schemas.microsoft.com/office/drawing/2014/main" id="{AD568871-5B37-3D56-3264-8DCEAD358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16" y="3454972"/>
            <a:ext cx="696932" cy="69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Om Børsen Gazelle - Børsen Gazelle">
            <a:extLst>
              <a:ext uri="{FF2B5EF4-FFF2-40B4-BE49-F238E27FC236}">
                <a16:creationId xmlns:a16="http://schemas.microsoft.com/office/drawing/2014/main" id="{75C58E7C-049D-1534-82B8-C39917FA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2" y="3578054"/>
            <a:ext cx="691754" cy="69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Om Børsen Gazelle - Børsen Gazelle">
            <a:extLst>
              <a:ext uri="{FF2B5EF4-FFF2-40B4-BE49-F238E27FC236}">
                <a16:creationId xmlns:a16="http://schemas.microsoft.com/office/drawing/2014/main" id="{0CEBCA59-1998-F1A8-1B15-7371B681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03" y="5142537"/>
            <a:ext cx="723535" cy="7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Om Børsen Gazelle - Børsen Gazelle">
            <a:extLst>
              <a:ext uri="{FF2B5EF4-FFF2-40B4-BE49-F238E27FC236}">
                <a16:creationId xmlns:a16="http://schemas.microsoft.com/office/drawing/2014/main" id="{6F5649C2-349A-1752-20A6-9DEA24425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068" y="3418710"/>
            <a:ext cx="718288" cy="7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Om Børsen Gazelle - Børsen Gazelle">
            <a:extLst>
              <a:ext uri="{FF2B5EF4-FFF2-40B4-BE49-F238E27FC236}">
                <a16:creationId xmlns:a16="http://schemas.microsoft.com/office/drawing/2014/main" id="{CF361B03-35CE-DB41-FB5D-81CF0FB8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455" y="3453029"/>
            <a:ext cx="683969" cy="6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Flag of Norway Logo PNG Transparent &amp; SVG Vector - Freebie Supply">
            <a:extLst>
              <a:ext uri="{FF2B5EF4-FFF2-40B4-BE49-F238E27FC236}">
                <a16:creationId xmlns:a16="http://schemas.microsoft.com/office/drawing/2014/main" id="{DA4129C7-CAB9-E278-38AA-4F72A94D2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3" b="74290"/>
          <a:stretch/>
        </p:blipFill>
        <p:spPr bwMode="auto">
          <a:xfrm rot="20505200">
            <a:off x="4716773" y="3901095"/>
            <a:ext cx="395523" cy="2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Flag of Norway Logo PNG Transparent &amp; SVG Vector - Freebie Supply">
            <a:extLst>
              <a:ext uri="{FF2B5EF4-FFF2-40B4-BE49-F238E27FC236}">
                <a16:creationId xmlns:a16="http://schemas.microsoft.com/office/drawing/2014/main" id="{4C6B187D-02C7-9681-2E3A-E401DC6AB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3" b="74290"/>
          <a:stretch/>
        </p:blipFill>
        <p:spPr bwMode="auto">
          <a:xfrm rot="20505200">
            <a:off x="9907737" y="2190140"/>
            <a:ext cx="417140" cy="27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2" descr="Flag of Sweden Västergötland Swedish Coat of arms of Sweden, Flag, blue,  flag, suede png | PNGWing">
            <a:extLst>
              <a:ext uri="{FF2B5EF4-FFF2-40B4-BE49-F238E27FC236}">
                <a16:creationId xmlns:a16="http://schemas.microsoft.com/office/drawing/2014/main" id="{BA1D9A58-1994-4ECD-DDEC-24EA45548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7" t="16388" r="13931" b="21689"/>
          <a:stretch/>
        </p:blipFill>
        <p:spPr bwMode="auto">
          <a:xfrm rot="9338983" flipH="1" flipV="1">
            <a:off x="3893546" y="2187534"/>
            <a:ext cx="392654" cy="28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>
            <a:extLst>
              <a:ext uri="{FF2B5EF4-FFF2-40B4-BE49-F238E27FC236}">
                <a16:creationId xmlns:a16="http://schemas.microsoft.com/office/drawing/2014/main" id="{1AD3B9D2-FA01-D7D5-0362-186AB96E5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t="25347" r="8663" b="24720"/>
          <a:stretch/>
        </p:blipFill>
        <p:spPr bwMode="auto">
          <a:xfrm rot="20182525">
            <a:off x="2073949" y="2178045"/>
            <a:ext cx="400061" cy="2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8" descr="For bevilgede projekter gennem KursKultur 2.0 – Region  Sønderjylland-Schleswig DK">
            <a:extLst>
              <a:ext uri="{FF2B5EF4-FFF2-40B4-BE49-F238E27FC236}">
                <a16:creationId xmlns:a16="http://schemas.microsoft.com/office/drawing/2014/main" id="{75D08E22-24BB-D7DD-CF05-3FE879F38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7362">
            <a:off x="4532858" y="6161442"/>
            <a:ext cx="404337" cy="29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52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cshape561">
            <a:extLst>
              <a:ext uri="{FF2B5EF4-FFF2-40B4-BE49-F238E27FC236}">
                <a16:creationId xmlns:a16="http://schemas.microsoft.com/office/drawing/2014/main" id="{C108F751-5092-32D0-7921-3B6C4DE612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-132565" y="-4345"/>
            <a:ext cx="12324565" cy="6858000"/>
          </a:xfrm>
          <a:prstGeom prst="rect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indent="0">
              <a:buNone/>
            </a:pPr>
            <a:endParaRPr lang="da-DK" sz="1200" b="1">
              <a:solidFill>
                <a:srgbClr val="000000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da-DK" sz="2200" b="1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    </a:t>
            </a:r>
            <a:r>
              <a:rPr lang="da-DK" sz="2400" b="1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Mekaniske vandhaner</a:t>
            </a:r>
            <a:r>
              <a:rPr lang="da-DK" sz="2200" b="1" spc="-10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                                             </a:t>
            </a:r>
            <a:r>
              <a:rPr lang="da-DK" sz="2400" b="1">
                <a:solidFill>
                  <a:srgbClr val="00000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Elektroniske vandhaner</a:t>
            </a:r>
            <a:endParaRPr lang="da-DK" sz="2400">
              <a:effectLst/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</p:txBody>
      </p:sp>
      <p:grpSp>
        <p:nvGrpSpPr>
          <p:cNvPr id="9" name="docshapegroup562">
            <a:extLst>
              <a:ext uri="{FF2B5EF4-FFF2-40B4-BE49-F238E27FC236}">
                <a16:creationId xmlns:a16="http://schemas.microsoft.com/office/drawing/2014/main" id="{AF1C0F98-AA11-E4CC-A064-EF9F7580013F}"/>
              </a:ext>
            </a:extLst>
          </p:cNvPr>
          <p:cNvGrpSpPr>
            <a:grpSpLocks/>
          </p:cNvGrpSpPr>
          <p:nvPr/>
        </p:nvGrpSpPr>
        <p:grpSpPr bwMode="auto">
          <a:xfrm>
            <a:off x="209550" y="799256"/>
            <a:ext cx="1662748" cy="1922780"/>
            <a:chOff x="1246" y="5426"/>
            <a:chExt cx="2419" cy="2455"/>
          </a:xfrm>
        </p:grpSpPr>
        <p:sp>
          <p:nvSpPr>
            <p:cNvPr id="20" name="docshape563">
              <a:extLst>
                <a:ext uri="{FF2B5EF4-FFF2-40B4-BE49-F238E27FC236}">
                  <a16:creationId xmlns:a16="http://schemas.microsoft.com/office/drawing/2014/main" id="{0C069B08-11F3-FEE8-F98F-22BF3B7A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5426"/>
              <a:ext cx="2419" cy="2455"/>
            </a:xfrm>
            <a:prstGeom prst="rect">
              <a:avLst/>
            </a:prstGeom>
            <a:solidFill>
              <a:srgbClr val="D3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a-DK" sz="1200">
                <a:latin typeface="Dubai" panose="020B0503030403030204" pitchFamily="34" charset="-78"/>
                <a:cs typeface="Dubai" panose="020B0503030403030204" pitchFamily="34" charset="-78"/>
              </a:endParaRPr>
            </a:p>
          </p:txBody>
        </p:sp>
        <p:pic>
          <p:nvPicPr>
            <p:cNvPr id="21" name="docshape564">
              <a:extLst>
                <a:ext uri="{FF2B5EF4-FFF2-40B4-BE49-F238E27FC236}">
                  <a16:creationId xmlns:a16="http://schemas.microsoft.com/office/drawing/2014/main" id="{CE006F8D-0FF1-3E50-8C4B-8057F84948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1" y="5426"/>
              <a:ext cx="2014" cy="1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docshape565">
              <a:extLst>
                <a:ext uri="{FF2B5EF4-FFF2-40B4-BE49-F238E27FC236}">
                  <a16:creationId xmlns:a16="http://schemas.microsoft.com/office/drawing/2014/main" id="{F636B186-52D9-8EB4-E9E0-6E77BC09F7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" y="6294"/>
              <a:ext cx="654" cy="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docshape566">
              <a:extLst>
                <a:ext uri="{FF2B5EF4-FFF2-40B4-BE49-F238E27FC236}">
                  <a16:creationId xmlns:a16="http://schemas.microsoft.com/office/drawing/2014/main" id="{113BA62D-42EC-78DE-CBF3-0AD7DEB9C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6" y="5426"/>
              <a:ext cx="2419" cy="2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Bef>
                  <a:spcPts val="20"/>
                </a:spcBef>
              </a:pPr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marL="131445"/>
              <a:r>
                <a:rPr lang="da-DK" sz="1200" spc="-10">
                  <a:solidFill>
                    <a:srgbClr val="E60013"/>
                  </a:solidFill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100 °C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>
                <a:spcBef>
                  <a:spcPts val="15"/>
                </a:spcBef>
              </a:pPr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</a:p>
            <a:p>
              <a:pPr>
                <a:spcBef>
                  <a:spcPts val="15"/>
                </a:spcBef>
              </a:pPr>
              <a:endParaRPr lang="de-DE" sz="1200" spc="-10">
                <a:solidFill>
                  <a:srgbClr val="231A16"/>
                </a:solidFill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>
                <a:spcBef>
                  <a:spcPts val="15"/>
                </a:spcBef>
              </a:pPr>
              <a:r>
                <a:rPr lang="da-DK" sz="1200" spc="-10">
                  <a:solidFill>
                    <a:srgbClr val="231A16"/>
                  </a:solidFill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     Kogende vand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</p:txBody>
        </p:sp>
      </p:grpSp>
      <p:grpSp>
        <p:nvGrpSpPr>
          <p:cNvPr id="10" name="docshapegroup567">
            <a:extLst>
              <a:ext uri="{FF2B5EF4-FFF2-40B4-BE49-F238E27FC236}">
                <a16:creationId xmlns:a16="http://schemas.microsoft.com/office/drawing/2014/main" id="{4D2C2F30-CBD1-7756-D6D5-071161D0D780}"/>
              </a:ext>
            </a:extLst>
          </p:cNvPr>
          <p:cNvGrpSpPr>
            <a:grpSpLocks/>
          </p:cNvGrpSpPr>
          <p:nvPr/>
        </p:nvGrpSpPr>
        <p:grpSpPr bwMode="auto">
          <a:xfrm>
            <a:off x="209550" y="4464812"/>
            <a:ext cx="1662748" cy="1922780"/>
            <a:chOff x="1246" y="10704"/>
            <a:chExt cx="2419" cy="2455"/>
          </a:xfrm>
        </p:grpSpPr>
        <p:sp>
          <p:nvSpPr>
            <p:cNvPr id="16" name="docshape568">
              <a:extLst>
                <a:ext uri="{FF2B5EF4-FFF2-40B4-BE49-F238E27FC236}">
                  <a16:creationId xmlns:a16="http://schemas.microsoft.com/office/drawing/2014/main" id="{B9D83762-36C2-E3F9-4FDA-2622405FA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0704"/>
              <a:ext cx="2419" cy="2455"/>
            </a:xfrm>
            <a:prstGeom prst="rect">
              <a:avLst/>
            </a:prstGeom>
            <a:solidFill>
              <a:srgbClr val="D3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a-DK" sz="1200">
                <a:latin typeface="Dubai" panose="020B0503030403030204" pitchFamily="34" charset="-78"/>
                <a:cs typeface="Dubai" panose="020B0503030403030204" pitchFamily="34" charset="-78"/>
              </a:endParaRPr>
            </a:p>
          </p:txBody>
        </p:sp>
        <p:pic>
          <p:nvPicPr>
            <p:cNvPr id="17" name="docshape569">
              <a:extLst>
                <a:ext uri="{FF2B5EF4-FFF2-40B4-BE49-F238E27FC236}">
                  <a16:creationId xmlns:a16="http://schemas.microsoft.com/office/drawing/2014/main" id="{283E60B9-A144-E101-235D-371BCFF948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" y="10704"/>
              <a:ext cx="2083" cy="1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docshape570">
              <a:extLst>
                <a:ext uri="{FF2B5EF4-FFF2-40B4-BE49-F238E27FC236}">
                  <a16:creationId xmlns:a16="http://schemas.microsoft.com/office/drawing/2014/main" id="{15D6660E-08DF-9683-3CA4-D8652A40C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0" y="11599"/>
              <a:ext cx="462" cy="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docshape571">
              <a:extLst>
                <a:ext uri="{FF2B5EF4-FFF2-40B4-BE49-F238E27FC236}">
                  <a16:creationId xmlns:a16="http://schemas.microsoft.com/office/drawing/2014/main" id="{A03E6DEC-01E6-4E4F-9558-EE87F951C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6" y="10704"/>
              <a:ext cx="2419" cy="2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>
                <a:spcBef>
                  <a:spcPts val="25"/>
                </a:spcBef>
              </a:pPr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marL="189865"/>
              <a:endParaRPr lang="da-DK" sz="1200">
                <a:solidFill>
                  <a:srgbClr val="231A16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marL="189865"/>
              <a:r>
                <a:rPr lang="da-DK" sz="1200">
                  <a:solidFill>
                    <a:srgbClr val="231A16"/>
                  </a:solidFill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Varmt</a:t>
              </a:r>
              <a:r>
                <a:rPr lang="da-DK" sz="1200">
                  <a:solidFill>
                    <a:srgbClr val="3D3431"/>
                  </a:solidFill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/koldt vand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</p:txBody>
        </p:sp>
      </p:grpSp>
      <p:grpSp>
        <p:nvGrpSpPr>
          <p:cNvPr id="11" name="docshapegroup572">
            <a:extLst>
              <a:ext uri="{FF2B5EF4-FFF2-40B4-BE49-F238E27FC236}">
                <a16:creationId xmlns:a16="http://schemas.microsoft.com/office/drawing/2014/main" id="{1EAFFDD4-EB03-D099-E7CB-A337220DE3B9}"/>
              </a:ext>
            </a:extLst>
          </p:cNvPr>
          <p:cNvGrpSpPr>
            <a:grpSpLocks/>
          </p:cNvGrpSpPr>
          <p:nvPr/>
        </p:nvGrpSpPr>
        <p:grpSpPr bwMode="auto">
          <a:xfrm>
            <a:off x="215787" y="2541990"/>
            <a:ext cx="1662748" cy="1922780"/>
            <a:chOff x="1246" y="8065"/>
            <a:chExt cx="2419" cy="2455"/>
          </a:xfrm>
        </p:grpSpPr>
        <p:sp>
          <p:nvSpPr>
            <p:cNvPr id="12" name="docshape573">
              <a:extLst>
                <a:ext uri="{FF2B5EF4-FFF2-40B4-BE49-F238E27FC236}">
                  <a16:creationId xmlns:a16="http://schemas.microsoft.com/office/drawing/2014/main" id="{7E3CB2F3-E28A-A3B4-12E1-FA884DBA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8065"/>
              <a:ext cx="2419" cy="2455"/>
            </a:xfrm>
            <a:prstGeom prst="rect">
              <a:avLst/>
            </a:prstGeom>
            <a:solidFill>
              <a:srgbClr val="D3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a-DK" sz="1200">
                <a:latin typeface="Dubai" panose="020B0503030403030204" pitchFamily="34" charset="-78"/>
                <a:cs typeface="Dubai" panose="020B0503030403030204" pitchFamily="34" charset="-78"/>
              </a:endParaRPr>
            </a:p>
          </p:txBody>
        </p:sp>
        <p:sp>
          <p:nvSpPr>
            <p:cNvPr id="13" name="docshape574">
              <a:extLst>
                <a:ext uri="{FF2B5EF4-FFF2-40B4-BE49-F238E27FC236}">
                  <a16:creationId xmlns:a16="http://schemas.microsoft.com/office/drawing/2014/main" id="{0CA49611-8388-C44D-E43B-EE1D5A797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" y="8425"/>
              <a:ext cx="201" cy="554"/>
            </a:xfrm>
            <a:custGeom>
              <a:avLst/>
              <a:gdLst>
                <a:gd name="T0" fmla="+- 0 3195 2995"/>
                <a:gd name="T1" fmla="*/ T0 w 201"/>
                <a:gd name="T2" fmla="+- 0 8447 8425"/>
                <a:gd name="T3" fmla="*/ 8447 h 554"/>
                <a:gd name="T4" fmla="+- 0 3183 2995"/>
                <a:gd name="T5" fmla="*/ T4 w 201"/>
                <a:gd name="T6" fmla="+- 0 8440 8425"/>
                <a:gd name="T7" fmla="*/ 8440 h 554"/>
                <a:gd name="T8" fmla="+- 0 3161 2995"/>
                <a:gd name="T9" fmla="*/ T8 w 201"/>
                <a:gd name="T10" fmla="+- 0 8436 8425"/>
                <a:gd name="T11" fmla="*/ 8436 h 554"/>
                <a:gd name="T12" fmla="+- 0 3139 2995"/>
                <a:gd name="T13" fmla="*/ T12 w 201"/>
                <a:gd name="T14" fmla="+- 0 8435 8425"/>
                <a:gd name="T15" fmla="*/ 8435 h 554"/>
                <a:gd name="T16" fmla="+- 0 3129 2995"/>
                <a:gd name="T17" fmla="*/ T16 w 201"/>
                <a:gd name="T18" fmla="+- 0 8438 8425"/>
                <a:gd name="T19" fmla="*/ 8438 h 554"/>
                <a:gd name="T20" fmla="+- 0 3091 2995"/>
                <a:gd name="T21" fmla="*/ T20 w 201"/>
                <a:gd name="T22" fmla="+- 0 8790 8425"/>
                <a:gd name="T23" fmla="*/ 8790 h 554"/>
                <a:gd name="T24" fmla="+- 0 3061 2995"/>
                <a:gd name="T25" fmla="*/ T24 w 201"/>
                <a:gd name="T26" fmla="+- 0 8430 8425"/>
                <a:gd name="T27" fmla="*/ 8430 h 554"/>
                <a:gd name="T28" fmla="+- 0 3048 2995"/>
                <a:gd name="T29" fmla="*/ T28 w 201"/>
                <a:gd name="T30" fmla="+- 0 8425 8425"/>
                <a:gd name="T31" fmla="*/ 8425 h 554"/>
                <a:gd name="T32" fmla="+- 0 3025 2995"/>
                <a:gd name="T33" fmla="*/ T32 w 201"/>
                <a:gd name="T34" fmla="+- 0 8426 8425"/>
                <a:gd name="T35" fmla="*/ 8426 h 554"/>
                <a:gd name="T36" fmla="+- 0 3004 2995"/>
                <a:gd name="T37" fmla="*/ T36 w 201"/>
                <a:gd name="T38" fmla="+- 0 8429 8425"/>
                <a:gd name="T39" fmla="*/ 8429 h 554"/>
                <a:gd name="T40" fmla="+- 0 2995 2995"/>
                <a:gd name="T41" fmla="*/ T40 w 201"/>
                <a:gd name="T42" fmla="+- 0 8433 8425"/>
                <a:gd name="T43" fmla="*/ 8433 h 554"/>
                <a:gd name="T44" fmla="+- 0 3039 2995"/>
                <a:gd name="T45" fmla="*/ T44 w 201"/>
                <a:gd name="T46" fmla="+- 0 8963 8425"/>
                <a:gd name="T47" fmla="*/ 8963 h 554"/>
                <a:gd name="T48" fmla="+- 0 3055 2995"/>
                <a:gd name="T49" fmla="*/ T48 w 201"/>
                <a:gd name="T50" fmla="+- 0 8968 8425"/>
                <a:gd name="T51" fmla="*/ 8968 h 554"/>
                <a:gd name="T52" fmla="+- 0 3071 2995"/>
                <a:gd name="T53" fmla="*/ T52 w 201"/>
                <a:gd name="T54" fmla="+- 0 8969 8425"/>
                <a:gd name="T55" fmla="*/ 8969 h 554"/>
                <a:gd name="T56" fmla="+- 0 3077 2995"/>
                <a:gd name="T57" fmla="*/ T56 w 201"/>
                <a:gd name="T58" fmla="+- 0 8969 8425"/>
                <a:gd name="T59" fmla="*/ 8969 h 554"/>
                <a:gd name="T60" fmla="+- 0 3086 2995"/>
                <a:gd name="T61" fmla="*/ T60 w 201"/>
                <a:gd name="T62" fmla="+- 0 8974 8425"/>
                <a:gd name="T63" fmla="*/ 8974 h 554"/>
                <a:gd name="T64" fmla="+- 0 3103 2995"/>
                <a:gd name="T65" fmla="*/ T64 w 201"/>
                <a:gd name="T66" fmla="+- 0 8978 8425"/>
                <a:gd name="T67" fmla="*/ 8978 h 554"/>
                <a:gd name="T68" fmla="+- 0 3120 2995"/>
                <a:gd name="T69" fmla="*/ T68 w 201"/>
                <a:gd name="T70" fmla="+- 0 8979 8425"/>
                <a:gd name="T71" fmla="*/ 8979 h 554"/>
                <a:gd name="T72" fmla="+- 0 3138 2995"/>
                <a:gd name="T73" fmla="*/ T72 w 201"/>
                <a:gd name="T74" fmla="+- 0 8975 8425"/>
                <a:gd name="T75" fmla="*/ 8975 h 554"/>
                <a:gd name="T76" fmla="+- 0 3195 2995"/>
                <a:gd name="T77" fmla="*/ T76 w 201"/>
                <a:gd name="T78" fmla="+- 0 8447 8425"/>
                <a:gd name="T79" fmla="*/ 8447 h 55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201" h="554">
                  <a:moveTo>
                    <a:pt x="200" y="22"/>
                  </a:moveTo>
                  <a:lnTo>
                    <a:pt x="188" y="15"/>
                  </a:lnTo>
                  <a:lnTo>
                    <a:pt x="166" y="11"/>
                  </a:lnTo>
                  <a:lnTo>
                    <a:pt x="144" y="10"/>
                  </a:lnTo>
                  <a:lnTo>
                    <a:pt x="134" y="13"/>
                  </a:lnTo>
                  <a:lnTo>
                    <a:pt x="96" y="365"/>
                  </a:lnTo>
                  <a:lnTo>
                    <a:pt x="66" y="5"/>
                  </a:lnTo>
                  <a:lnTo>
                    <a:pt x="53" y="0"/>
                  </a:lnTo>
                  <a:lnTo>
                    <a:pt x="30" y="1"/>
                  </a:lnTo>
                  <a:lnTo>
                    <a:pt x="9" y="4"/>
                  </a:lnTo>
                  <a:lnTo>
                    <a:pt x="0" y="8"/>
                  </a:lnTo>
                  <a:lnTo>
                    <a:pt x="44" y="538"/>
                  </a:lnTo>
                  <a:lnTo>
                    <a:pt x="60" y="543"/>
                  </a:lnTo>
                  <a:lnTo>
                    <a:pt x="76" y="544"/>
                  </a:lnTo>
                  <a:lnTo>
                    <a:pt x="82" y="544"/>
                  </a:lnTo>
                  <a:lnTo>
                    <a:pt x="91" y="549"/>
                  </a:lnTo>
                  <a:lnTo>
                    <a:pt x="108" y="553"/>
                  </a:lnTo>
                  <a:lnTo>
                    <a:pt x="125" y="554"/>
                  </a:lnTo>
                  <a:lnTo>
                    <a:pt x="143" y="550"/>
                  </a:lnTo>
                  <a:lnTo>
                    <a:pt x="200" y="22"/>
                  </a:lnTo>
                  <a:close/>
                </a:path>
              </a:pathLst>
            </a:custGeom>
            <a:solidFill>
              <a:srgbClr val="231916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a-DK" sz="1200">
                <a:latin typeface="Dubai" panose="020B0503030403030204" pitchFamily="34" charset="-78"/>
                <a:cs typeface="Dubai" panose="020B0503030403030204" pitchFamily="34" charset="-78"/>
              </a:endParaRPr>
            </a:p>
          </p:txBody>
        </p:sp>
        <p:pic>
          <p:nvPicPr>
            <p:cNvPr id="14" name="docshape575">
              <a:extLst>
                <a:ext uri="{FF2B5EF4-FFF2-40B4-BE49-F238E27FC236}">
                  <a16:creationId xmlns:a16="http://schemas.microsoft.com/office/drawing/2014/main" id="{43AEC260-45DA-D554-8532-16F350F03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" y="8065"/>
              <a:ext cx="1887" cy="1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docshape576">
              <a:extLst>
                <a:ext uri="{FF2B5EF4-FFF2-40B4-BE49-F238E27FC236}">
                  <a16:creationId xmlns:a16="http://schemas.microsoft.com/office/drawing/2014/main" id="{B4CDD3E0-943C-B29A-08B8-030EE72EEA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6" y="8065"/>
              <a:ext cx="2419" cy="2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algn="ctr"/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algn="ctr"/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algn="ctr"/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algn="ctr"/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algn="ctr"/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algn="ctr"/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algn="ctr">
                <a:spcBef>
                  <a:spcPts val="50"/>
                </a:spcBef>
              </a:pPr>
              <a:r>
                <a:rPr lang="de-DE" sz="1200"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 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marL="186055" algn="ctr">
                <a:spcBef>
                  <a:spcPts val="5"/>
                </a:spcBef>
                <a:spcAft>
                  <a:spcPts val="0"/>
                </a:spcAft>
              </a:pPr>
              <a:endParaRPr lang="da-DK" sz="1200" spc="-10">
                <a:solidFill>
                  <a:srgbClr val="231A16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  <a:p>
              <a:pPr marL="186055">
                <a:spcBef>
                  <a:spcPts val="5"/>
                </a:spcBef>
                <a:spcAft>
                  <a:spcPts val="0"/>
                </a:spcAft>
              </a:pPr>
              <a:r>
                <a:rPr lang="da-DK" sz="1200" spc="-10">
                  <a:solidFill>
                    <a:srgbClr val="231A16"/>
                  </a:solidFill>
                  <a:effectLst/>
                  <a:latin typeface="Dubai" panose="020B0503030403030204" pitchFamily="34" charset="-78"/>
                  <a:ea typeface="Arial" panose="020B0604020202020204" pitchFamily="34" charset="0"/>
                  <a:cs typeface="Dubai" panose="020B0503030403030204" pitchFamily="34" charset="-78"/>
                </a:rPr>
                <a:t>Postevandsgreb</a:t>
              </a:r>
              <a:endParaRPr lang="da-DK" sz="12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endParaRPr>
            </a:p>
          </p:txBody>
        </p:sp>
      </p:grpSp>
      <p:pic>
        <p:nvPicPr>
          <p:cNvPr id="5130" name="Billede 5129">
            <a:extLst>
              <a:ext uri="{FF2B5EF4-FFF2-40B4-BE49-F238E27FC236}">
                <a16:creationId xmlns:a16="http://schemas.microsoft.com/office/drawing/2014/main" id="{7E7A0CB5-7F9F-27D9-2F99-640903A0F7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8919"/>
          <a:stretch/>
        </p:blipFill>
        <p:spPr>
          <a:xfrm>
            <a:off x="10282937" y="74620"/>
            <a:ext cx="1576554" cy="1074889"/>
          </a:xfrm>
          <a:prstGeom prst="rect">
            <a:avLst/>
          </a:prstGeom>
        </p:spPr>
      </p:pic>
      <p:sp>
        <p:nvSpPr>
          <p:cNvPr id="5131" name="Tekstfelt 5130">
            <a:extLst>
              <a:ext uri="{FF2B5EF4-FFF2-40B4-BE49-F238E27FC236}">
                <a16:creationId xmlns:a16="http://schemas.microsoft.com/office/drawing/2014/main" id="{303211C3-00F7-D683-487D-CBD15B70EAD2}"/>
              </a:ext>
            </a:extLst>
          </p:cNvPr>
          <p:cNvSpPr txBox="1"/>
          <p:nvPr/>
        </p:nvSpPr>
        <p:spPr>
          <a:xfrm>
            <a:off x="10220556" y="1111799"/>
            <a:ext cx="176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Kogende vand 60-100 °C</a:t>
            </a:r>
            <a:endParaRPr lang="da-DK" sz="12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5137" name="image83.jpeg">
            <a:extLst>
              <a:ext uri="{FF2B5EF4-FFF2-40B4-BE49-F238E27FC236}">
                <a16:creationId xmlns:a16="http://schemas.microsoft.com/office/drawing/2014/main" id="{1D74BD7D-71CE-DFAB-421D-0FBC76ED81F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b="21602"/>
          <a:stretch/>
        </p:blipFill>
        <p:spPr>
          <a:xfrm>
            <a:off x="10282787" y="1351945"/>
            <a:ext cx="1576554" cy="1197235"/>
          </a:xfrm>
          <a:prstGeom prst="rect">
            <a:avLst/>
          </a:prstGeom>
        </p:spPr>
      </p:pic>
      <p:pic>
        <p:nvPicPr>
          <p:cNvPr id="5138" name="image84.jpeg">
            <a:extLst>
              <a:ext uri="{FF2B5EF4-FFF2-40B4-BE49-F238E27FC236}">
                <a16:creationId xmlns:a16="http://schemas.microsoft.com/office/drawing/2014/main" id="{BD028A80-D86D-71F9-9FFD-C3AF81CED9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b="24535"/>
          <a:stretch/>
        </p:blipFill>
        <p:spPr>
          <a:xfrm>
            <a:off x="10251671" y="2735507"/>
            <a:ext cx="1607820" cy="1188192"/>
          </a:xfrm>
          <a:prstGeom prst="rect">
            <a:avLst/>
          </a:prstGeom>
        </p:spPr>
      </p:pic>
      <p:pic>
        <p:nvPicPr>
          <p:cNvPr id="5139" name="image85.jpeg">
            <a:extLst>
              <a:ext uri="{FF2B5EF4-FFF2-40B4-BE49-F238E27FC236}">
                <a16:creationId xmlns:a16="http://schemas.microsoft.com/office/drawing/2014/main" id="{AFE99368-70AC-320B-5524-608621741E4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21184"/>
          <a:stretch/>
        </p:blipFill>
        <p:spPr>
          <a:xfrm>
            <a:off x="10315880" y="4113238"/>
            <a:ext cx="1516624" cy="1182642"/>
          </a:xfrm>
          <a:prstGeom prst="rect">
            <a:avLst/>
          </a:prstGeom>
        </p:spPr>
      </p:pic>
      <p:pic>
        <p:nvPicPr>
          <p:cNvPr id="5140" name="image86.jpeg">
            <a:extLst>
              <a:ext uri="{FF2B5EF4-FFF2-40B4-BE49-F238E27FC236}">
                <a16:creationId xmlns:a16="http://schemas.microsoft.com/office/drawing/2014/main" id="{46B459E7-03FF-8D20-E4FA-4E516F02E4B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18758"/>
          <a:stretch/>
        </p:blipFill>
        <p:spPr>
          <a:xfrm>
            <a:off x="10325638" y="5439562"/>
            <a:ext cx="1471674" cy="1182911"/>
          </a:xfrm>
          <a:prstGeom prst="rect">
            <a:avLst/>
          </a:prstGeom>
        </p:spPr>
      </p:pic>
      <p:sp>
        <p:nvSpPr>
          <p:cNvPr id="5142" name="Tekstfelt 5141">
            <a:extLst>
              <a:ext uri="{FF2B5EF4-FFF2-40B4-BE49-F238E27FC236}">
                <a16:creationId xmlns:a16="http://schemas.microsoft.com/office/drawing/2014/main" id="{E9BCC5D3-B910-717C-4567-D4235919782A}"/>
              </a:ext>
            </a:extLst>
          </p:cNvPr>
          <p:cNvSpPr txBox="1"/>
          <p:nvPr/>
        </p:nvSpPr>
        <p:spPr>
          <a:xfrm>
            <a:off x="10220557" y="5265801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Mix vand </a:t>
            </a:r>
            <a:endParaRPr lang="da-DK" sz="12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143" name="Tekstfelt 5142">
            <a:extLst>
              <a:ext uri="{FF2B5EF4-FFF2-40B4-BE49-F238E27FC236}">
                <a16:creationId xmlns:a16="http://schemas.microsoft.com/office/drawing/2014/main" id="{D526E880-DAB5-26A0-53DE-8963BB4E977D}"/>
              </a:ext>
            </a:extLst>
          </p:cNvPr>
          <p:cNvSpPr txBox="1"/>
          <p:nvPr/>
        </p:nvSpPr>
        <p:spPr>
          <a:xfrm>
            <a:off x="10220557" y="3905812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Isvand 3-12 °C</a:t>
            </a:r>
            <a:endParaRPr lang="da-DK" sz="12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144" name="Tekstfelt 5143">
            <a:extLst>
              <a:ext uri="{FF2B5EF4-FFF2-40B4-BE49-F238E27FC236}">
                <a16:creationId xmlns:a16="http://schemas.microsoft.com/office/drawing/2014/main" id="{6716265B-8A13-7A07-E995-9E7F43A55AF0}"/>
              </a:ext>
            </a:extLst>
          </p:cNvPr>
          <p:cNvSpPr txBox="1"/>
          <p:nvPr/>
        </p:nvSpPr>
        <p:spPr>
          <a:xfrm>
            <a:off x="10220863" y="2501867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Filtreret vand </a:t>
            </a:r>
            <a:endParaRPr lang="da-DK" sz="12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145" name="Tekstfelt 5144">
            <a:extLst>
              <a:ext uri="{FF2B5EF4-FFF2-40B4-BE49-F238E27FC236}">
                <a16:creationId xmlns:a16="http://schemas.microsoft.com/office/drawing/2014/main" id="{7D26EC7C-A8D2-A1F7-6950-586E5D1D0AF0}"/>
              </a:ext>
            </a:extLst>
          </p:cNvPr>
          <p:cNvSpPr txBox="1"/>
          <p:nvPr/>
        </p:nvSpPr>
        <p:spPr>
          <a:xfrm>
            <a:off x="10251672" y="6629594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Vand med brus </a:t>
            </a:r>
            <a:endParaRPr lang="da-DK" sz="12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2" name="image89.png">
            <a:extLst>
              <a:ext uri="{FF2B5EF4-FFF2-40B4-BE49-F238E27FC236}">
                <a16:creationId xmlns:a16="http://schemas.microsoft.com/office/drawing/2014/main" id="{3D5A599B-3D3C-A9C4-41E9-6B3AD1A7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600" y="981287"/>
            <a:ext cx="972738" cy="179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90.png">
            <a:extLst>
              <a:ext uri="{FF2B5EF4-FFF2-40B4-BE49-F238E27FC236}">
                <a16:creationId xmlns:a16="http://schemas.microsoft.com/office/drawing/2014/main" id="{418CA780-DDB9-25A3-DE08-66A74A5D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79" y="983298"/>
            <a:ext cx="1038510" cy="1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91.png">
            <a:extLst>
              <a:ext uri="{FF2B5EF4-FFF2-40B4-BE49-F238E27FC236}">
                <a16:creationId xmlns:a16="http://schemas.microsoft.com/office/drawing/2014/main" id="{641C7F5E-BCCE-C21E-BD15-4A7D20B5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76" y="3084801"/>
            <a:ext cx="983124" cy="17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92.png">
            <a:extLst>
              <a:ext uri="{FF2B5EF4-FFF2-40B4-BE49-F238E27FC236}">
                <a16:creationId xmlns:a16="http://schemas.microsoft.com/office/drawing/2014/main" id="{8D1EF598-5315-3C95-A45A-2C7E53014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452" y="3215564"/>
            <a:ext cx="982570" cy="162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93.png">
            <a:extLst>
              <a:ext uri="{FF2B5EF4-FFF2-40B4-BE49-F238E27FC236}">
                <a16:creationId xmlns:a16="http://schemas.microsoft.com/office/drawing/2014/main" id="{AB3FFD73-9745-4719-672E-66DDFD8F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59" y="5134283"/>
            <a:ext cx="1045008" cy="162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94.png">
            <a:extLst>
              <a:ext uri="{FF2B5EF4-FFF2-40B4-BE49-F238E27FC236}">
                <a16:creationId xmlns:a16="http://schemas.microsoft.com/office/drawing/2014/main" id="{4B87A27C-6DE1-2B5B-FFD6-08EEE407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52" y="5156949"/>
            <a:ext cx="989143" cy="16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97.png">
            <a:extLst>
              <a:ext uri="{FF2B5EF4-FFF2-40B4-BE49-F238E27FC236}">
                <a16:creationId xmlns:a16="http://schemas.microsoft.com/office/drawing/2014/main" id="{0CB20E95-CD0B-4EC3-AFA1-4F370EC76199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87770" y="1050629"/>
            <a:ext cx="930654" cy="1656272"/>
          </a:xfrm>
          <a:prstGeom prst="rect">
            <a:avLst/>
          </a:prstGeom>
        </p:spPr>
      </p:pic>
      <p:pic>
        <p:nvPicPr>
          <p:cNvPr id="27" name="image100.png">
            <a:extLst>
              <a:ext uri="{FF2B5EF4-FFF2-40B4-BE49-F238E27FC236}">
                <a16:creationId xmlns:a16="http://schemas.microsoft.com/office/drawing/2014/main" id="{23F5A60D-4E55-218C-C9CB-C33D866936A4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10491" y="1045026"/>
            <a:ext cx="978524" cy="1656272"/>
          </a:xfrm>
          <a:prstGeom prst="rect">
            <a:avLst/>
          </a:prstGeom>
        </p:spPr>
      </p:pic>
      <p:pic>
        <p:nvPicPr>
          <p:cNvPr id="28" name="image101.png">
            <a:extLst>
              <a:ext uri="{FF2B5EF4-FFF2-40B4-BE49-F238E27FC236}">
                <a16:creationId xmlns:a16="http://schemas.microsoft.com/office/drawing/2014/main" id="{56BD7318-0CD2-C349-E204-0D6DCB937D6B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02048" y="1045026"/>
            <a:ext cx="868908" cy="1657609"/>
          </a:xfrm>
          <a:prstGeom prst="rect">
            <a:avLst/>
          </a:prstGeom>
        </p:spPr>
      </p:pic>
      <p:pic>
        <p:nvPicPr>
          <p:cNvPr id="29" name="image106.png">
            <a:extLst>
              <a:ext uri="{FF2B5EF4-FFF2-40B4-BE49-F238E27FC236}">
                <a16:creationId xmlns:a16="http://schemas.microsoft.com/office/drawing/2014/main" id="{0C248E53-5476-319C-17AB-32604FEF40BB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26542" y="3105936"/>
            <a:ext cx="1079309" cy="1657607"/>
          </a:xfrm>
          <a:prstGeom prst="rect">
            <a:avLst/>
          </a:prstGeom>
        </p:spPr>
      </p:pic>
      <p:pic>
        <p:nvPicPr>
          <p:cNvPr id="30" name="image107.png">
            <a:extLst>
              <a:ext uri="{FF2B5EF4-FFF2-40B4-BE49-F238E27FC236}">
                <a16:creationId xmlns:a16="http://schemas.microsoft.com/office/drawing/2014/main" id="{B21E5858-B727-25FD-E033-30D88D3492EC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364227" y="3110733"/>
            <a:ext cx="995365" cy="1657607"/>
          </a:xfrm>
          <a:prstGeom prst="rect">
            <a:avLst/>
          </a:prstGeom>
        </p:spPr>
      </p:pic>
      <p:pic>
        <p:nvPicPr>
          <p:cNvPr id="31" name="image108.png">
            <a:extLst>
              <a:ext uri="{FF2B5EF4-FFF2-40B4-BE49-F238E27FC236}">
                <a16:creationId xmlns:a16="http://schemas.microsoft.com/office/drawing/2014/main" id="{58755014-5FFC-CD00-2C26-45B2EC1C1F40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22446" y="3113325"/>
            <a:ext cx="994698" cy="1653610"/>
          </a:xfrm>
          <a:prstGeom prst="rect">
            <a:avLst/>
          </a:prstGeom>
        </p:spPr>
      </p:pic>
      <p:pic>
        <p:nvPicPr>
          <p:cNvPr id="5120" name="image111.png">
            <a:extLst>
              <a:ext uri="{FF2B5EF4-FFF2-40B4-BE49-F238E27FC236}">
                <a16:creationId xmlns:a16="http://schemas.microsoft.com/office/drawing/2014/main" id="{B1057743-BB76-EA09-D0ED-7AD37E656172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503656" y="5117029"/>
            <a:ext cx="1062975" cy="1570030"/>
          </a:xfrm>
          <a:prstGeom prst="rect">
            <a:avLst/>
          </a:prstGeom>
        </p:spPr>
      </p:pic>
      <p:pic>
        <p:nvPicPr>
          <p:cNvPr id="5121" name="image112.png">
            <a:extLst>
              <a:ext uri="{FF2B5EF4-FFF2-40B4-BE49-F238E27FC236}">
                <a16:creationId xmlns:a16="http://schemas.microsoft.com/office/drawing/2014/main" id="{DB0718E0-CE82-76D1-CC24-6FEAF7E20E4A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958180" y="5101205"/>
            <a:ext cx="989996" cy="1657607"/>
          </a:xfrm>
          <a:prstGeom prst="rect">
            <a:avLst/>
          </a:prstGeom>
        </p:spPr>
      </p:pic>
      <p:pic>
        <p:nvPicPr>
          <p:cNvPr id="5122" name="image113.png">
            <a:extLst>
              <a:ext uri="{FF2B5EF4-FFF2-40B4-BE49-F238E27FC236}">
                <a16:creationId xmlns:a16="http://schemas.microsoft.com/office/drawing/2014/main" id="{51073BFF-72CF-D23C-82EF-4B75B8EFF036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63104" y="5112171"/>
            <a:ext cx="952552" cy="1537089"/>
          </a:xfrm>
          <a:prstGeom prst="rect">
            <a:avLst/>
          </a:prstGeom>
        </p:spPr>
      </p:pic>
      <p:pic>
        <p:nvPicPr>
          <p:cNvPr id="5123" name="Billede 5122">
            <a:extLst>
              <a:ext uri="{FF2B5EF4-FFF2-40B4-BE49-F238E27FC236}">
                <a16:creationId xmlns:a16="http://schemas.microsoft.com/office/drawing/2014/main" id="{5122B0FC-B4C4-2741-F0E1-76C05013DA7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96" y="6585484"/>
            <a:ext cx="1018517" cy="385445"/>
          </a:xfrm>
          <a:prstGeom prst="rect">
            <a:avLst/>
          </a:prstGeom>
        </p:spPr>
      </p:pic>
      <p:pic>
        <p:nvPicPr>
          <p:cNvPr id="5124" name="Billede 5123">
            <a:extLst>
              <a:ext uri="{FF2B5EF4-FFF2-40B4-BE49-F238E27FC236}">
                <a16:creationId xmlns:a16="http://schemas.microsoft.com/office/drawing/2014/main" id="{17F868B4-3CE3-1F62-406B-D54FD5F21DE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12" y="6580308"/>
            <a:ext cx="1018517" cy="385445"/>
          </a:xfrm>
          <a:prstGeom prst="rect">
            <a:avLst/>
          </a:prstGeom>
        </p:spPr>
      </p:pic>
      <p:pic>
        <p:nvPicPr>
          <p:cNvPr id="5125" name="Billede 5124">
            <a:extLst>
              <a:ext uri="{FF2B5EF4-FFF2-40B4-BE49-F238E27FC236}">
                <a16:creationId xmlns:a16="http://schemas.microsoft.com/office/drawing/2014/main" id="{CF889B07-7A9D-5AAC-69DE-0CF7F45319F7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86" y="6584318"/>
            <a:ext cx="1018517" cy="3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8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cshape77">
            <a:extLst>
              <a:ext uri="{FF2B5EF4-FFF2-40B4-BE49-F238E27FC236}">
                <a16:creationId xmlns:a16="http://schemas.microsoft.com/office/drawing/2014/main" id="{1BD236E1-B165-A510-27B8-051F303B6DE7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257877" y="3674359"/>
            <a:ext cx="4417607" cy="211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marL="0" indent="0" eaLnBrk="0" fontAlgn="base" hangingPunct="0">
              <a:spcBef>
                <a:spcPts val="20"/>
              </a:spcBef>
              <a:spcAft>
                <a:spcPts val="0"/>
              </a:spcAft>
              <a:buNone/>
            </a:pPr>
            <a:r>
              <a:rPr lang="da-DK" sz="16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SVS </a:t>
            </a:r>
            <a:r>
              <a:rPr lang="da-DK" sz="1600" b="1" err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Unito</a:t>
            </a:r>
            <a:r>
              <a:rPr lang="da-DK" sz="16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Lava </a:t>
            </a:r>
          </a:p>
          <a:p>
            <a:pPr marL="0" indent="0" eaLnBrk="0" fontAlgn="base" hangingPunct="0">
              <a:spcBef>
                <a:spcPts val="20"/>
              </a:spcBef>
              <a:spcAft>
                <a:spcPts val="0"/>
              </a:spcAft>
              <a:buNone/>
            </a:pPr>
            <a:r>
              <a:rPr lang="da-DK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Filtreret vand, mix vand,  kogende vand samt varmt og koldt postevand.</a:t>
            </a: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da-DK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Tank kapacitet: </a:t>
            </a:r>
            <a:r>
              <a:rPr lang="da-DK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4,4 </a:t>
            </a:r>
            <a:r>
              <a:rPr lang="da-DK" sz="1400" err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ltr</a:t>
            </a:r>
            <a:r>
              <a:rPr lang="da-DK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. eller 8 </a:t>
            </a:r>
            <a:r>
              <a:rPr lang="da-DK" sz="1400" err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ltr</a:t>
            </a:r>
            <a:r>
              <a:rPr lang="da-DK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.</a:t>
            </a: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nb-NO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Maks. vandtemperatur: </a:t>
            </a:r>
            <a:r>
              <a:rPr lang="nb-NO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100°C</a:t>
            </a:r>
            <a:endParaRPr lang="da-DK" sz="1400">
              <a:solidFill>
                <a:srgbClr val="231A18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nb-NO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Maks. Strømforbrug: </a:t>
            </a:r>
            <a:r>
              <a:rPr lang="nb-NO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1550 W/2550 W</a:t>
            </a:r>
            <a:endParaRPr lang="da-DK" sz="1400">
              <a:solidFill>
                <a:srgbClr val="231A18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nb-NO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Strømforbrug i standby: </a:t>
            </a:r>
            <a:r>
              <a:rPr lang="nb-NO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2.3 W</a:t>
            </a:r>
            <a:endParaRPr lang="da-DK" sz="1400">
              <a:solidFill>
                <a:srgbClr val="231A18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da-DK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Vægt: </a:t>
            </a:r>
            <a:r>
              <a:rPr lang="da-DK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12 KG.</a:t>
            </a: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da-DK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Vandstrømningshastighed</a:t>
            </a:r>
            <a:r>
              <a:rPr lang="de-DE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: </a:t>
            </a:r>
            <a:r>
              <a:rPr lang="de-DE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2,0 l/min. </a:t>
            </a: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de-DE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Tank Dimensionier: </a:t>
            </a:r>
            <a:r>
              <a:rPr lang="de-DE" sz="14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255x401x486,6 mm.</a:t>
            </a:r>
            <a:endParaRPr lang="da-DK" sz="1400">
              <a:effectLst/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</p:txBody>
      </p:sp>
      <p:sp>
        <p:nvSpPr>
          <p:cNvPr id="2" name="Rectangle 55">
            <a:extLst>
              <a:ext uri="{FF2B5EF4-FFF2-40B4-BE49-F238E27FC236}">
                <a16:creationId xmlns:a16="http://schemas.microsoft.com/office/drawing/2014/main" id="{4450B305-6DB2-B733-0D09-0C3CACD22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" y="477935"/>
            <a:ext cx="3743672" cy="2718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a-DK" altLang="da-DK" sz="1600" b="1" i="0" u="none" strike="noStrike" cap="none" normalizeH="0" baseline="0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SVS </a:t>
            </a:r>
            <a:r>
              <a:rPr kumimoji="0" lang="da-DK" altLang="da-DK" sz="1600" b="1" i="0" u="none" strike="noStrike" cap="none" normalizeH="0" baseline="0" err="1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Unito</a:t>
            </a:r>
            <a:r>
              <a:rPr kumimoji="0" lang="da-DK" altLang="da-DK" sz="1600" b="1" i="0" u="none" strike="noStrike" cap="none" normalizeH="0" baseline="0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Classic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a-DK" sz="14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Kogende vand samt varmt og koldt postevand.</a:t>
            </a:r>
            <a:endParaRPr kumimoji="0" lang="da-DK" altLang="da-DK" sz="1400" b="0" i="0" u="none" strike="noStrike" cap="none" normalizeH="0" baseline="0">
              <a:ln>
                <a:noFill/>
              </a:ln>
              <a:effectLst/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altLang="da-DK" sz="1400" b="1" i="0" u="none" strike="noStrike" cap="none" normalizeH="0" baseline="0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Tank kapacitet:</a:t>
            </a:r>
            <a:r>
              <a:rPr kumimoji="0" lang="da-DK" altLang="da-DK" sz="1400" b="0" i="0" u="none" strike="noStrike" cap="none" normalizeH="0" baseline="0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4,4 liter.</a:t>
            </a:r>
            <a:endParaRPr kumimoji="0" lang="da-DK" altLang="da-DK" sz="1400" b="0" i="0" u="none" strike="noStrike" cap="none" normalizeH="0" baseline="0">
              <a:ln>
                <a:noFill/>
              </a:ln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altLang="da-DK" sz="1400" b="1" i="0" u="none" strike="noStrike" cap="none" normalizeH="0" baseline="0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Max vandtemperatur: </a:t>
            </a:r>
            <a:r>
              <a:rPr kumimoji="0" lang="da-DK" altLang="da-DK" sz="1400" b="0" i="0" u="none" strike="noStrike" cap="none" normalizeH="0" baseline="0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100 °C.</a:t>
            </a:r>
            <a:endParaRPr kumimoji="0" lang="da-DK" altLang="da-DK" sz="1400" b="0" i="0" u="none" strike="noStrike" cap="none" normalizeH="0" baseline="0">
              <a:ln>
                <a:noFill/>
              </a:ln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da-DK" altLang="da-DK" sz="1400" b="1" i="0" u="none" strike="noStrike" cap="none" normalizeH="0" baseline="0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Strømforbrug:</a:t>
            </a:r>
            <a:r>
              <a:rPr kumimoji="0" lang="da-DK" altLang="da-DK" sz="1400" b="0" i="0" u="none" strike="noStrike" cap="none" normalizeH="0" baseline="0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1550 W (Max)</a:t>
            </a:r>
            <a:endParaRPr kumimoji="0" lang="da-DK" altLang="da-DK" sz="1400" b="0" i="0" u="none" strike="noStrike" cap="none" normalizeH="0" baseline="0">
              <a:ln>
                <a:noFill/>
              </a:ln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altLang="da-DK" sz="1400" b="1" i="0" u="none" strike="noStrike" cap="none" normalizeH="0" baseline="0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Strømforbrug i standby: </a:t>
            </a:r>
            <a:r>
              <a:rPr kumimoji="0" lang="da-DK" altLang="da-DK" sz="1400" b="0" i="0" u="none" strike="noStrike" cap="none" normalizeH="0" baseline="0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0.35 W</a:t>
            </a:r>
          </a:p>
          <a:p>
            <a:pPr marL="285750" lvl="0" indent="-285750">
              <a:spcBef>
                <a:spcPts val="22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sz="1400" b="1">
                <a:latin typeface="Dubai" panose="020B0503030403030204" pitchFamily="34" charset="-78"/>
                <a:cs typeface="Dubai" panose="020B0503030403030204" pitchFamily="34" charset="-78"/>
              </a:rPr>
              <a:t>Vægt: </a:t>
            </a:r>
            <a:r>
              <a:rPr lang="da-DK" sz="1400">
                <a:latin typeface="Dubai" panose="020B0503030403030204" pitchFamily="34" charset="-78"/>
                <a:cs typeface="Dubai" panose="020B0503030403030204" pitchFamily="34" charset="-78"/>
              </a:rPr>
              <a:t>4 KG.</a:t>
            </a:r>
          </a:p>
          <a:p>
            <a:pPr marL="285750" lvl="0" indent="-285750">
              <a:spcBef>
                <a:spcPts val="3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sz="1400" b="1">
                <a:latin typeface="Dubai" panose="020B0503030403030204" pitchFamily="34" charset="-78"/>
                <a:cs typeface="Dubai" panose="020B0503030403030204" pitchFamily="34" charset="-78"/>
              </a:rPr>
              <a:t>Vandstrømningshastighed: </a:t>
            </a:r>
            <a:r>
              <a:rPr lang="da-DK" sz="1400">
                <a:latin typeface="Dubai" panose="020B0503030403030204" pitchFamily="34" charset="-78"/>
                <a:cs typeface="Dubai" panose="020B0503030403030204" pitchFamily="34" charset="-78"/>
              </a:rPr>
              <a:t>2.5L/min</a:t>
            </a:r>
            <a:r>
              <a:rPr lang="da-DK" sz="900">
                <a:latin typeface="Dubai" panose="020B0503030403030204" pitchFamily="34" charset="-78"/>
                <a:cs typeface="Dubai" panose="020B0503030403030204" pitchFamily="34" charset="-78"/>
              </a:rPr>
              <a:t>. </a:t>
            </a:r>
          </a:p>
          <a:p>
            <a:pPr marL="285750" lvl="0" indent="-285750">
              <a:spcBef>
                <a:spcPts val="3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1400" b="1">
                <a:latin typeface="Dubai" panose="020B0503030403030204" pitchFamily="34" charset="-78"/>
                <a:cs typeface="Dubai" panose="020B0503030403030204" pitchFamily="34" charset="-78"/>
              </a:rPr>
              <a:t>Tank dimensioner: </a:t>
            </a:r>
            <a:r>
              <a:rPr lang="sv-SE" sz="1400">
                <a:latin typeface="Dubai" panose="020B0503030403030204" pitchFamily="34" charset="-78"/>
                <a:cs typeface="Dubai" panose="020B0503030403030204" pitchFamily="34" charset="-78"/>
              </a:rPr>
              <a:t>282 x 222 x 366 mm</a:t>
            </a:r>
            <a:endParaRPr lang="da-DK" sz="140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kumimoji="0" lang="da-DK" altLang="da-DK" sz="900" b="0" i="0" u="none" strike="noStrike" cap="none" normalizeH="0" baseline="0">
              <a:ln>
                <a:noFill/>
              </a:ln>
              <a:effectLst/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900" b="0" i="0" u="none" strike="noStrike" cap="none" normalizeH="0" baseline="0">
              <a:ln>
                <a:noFill/>
              </a:ln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altLang="da-DK" sz="1800" b="0" i="0" u="none" strike="noStrike" cap="none" normalizeH="0" baseline="0">
              <a:ln>
                <a:noFill/>
              </a:ln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2" name="docshape77">
            <a:extLst>
              <a:ext uri="{FF2B5EF4-FFF2-40B4-BE49-F238E27FC236}">
                <a16:creationId xmlns:a16="http://schemas.microsoft.com/office/drawing/2014/main" id="{38727F20-F6A4-6FBF-CE99-1E8866F87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096" y="493324"/>
            <a:ext cx="3305326" cy="190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rtlCol="0" anchor="t" anchorCtr="0" upright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20"/>
              </a:spcBef>
              <a:buNone/>
            </a:pPr>
            <a:r>
              <a:rPr lang="da-DK" sz="1600" b="1">
                <a:latin typeface="Dubai" panose="020B0503030403030204" pitchFamily="34" charset="-78"/>
                <a:cs typeface="Dubai" panose="020B0503030403030204" pitchFamily="34" charset="-78"/>
              </a:rPr>
              <a:t>SVS </a:t>
            </a:r>
            <a:r>
              <a:rPr lang="da-DK" sz="1600" b="1" err="1">
                <a:latin typeface="Dubai" panose="020B0503030403030204" pitchFamily="34" charset="-78"/>
                <a:cs typeface="Dubai" panose="020B0503030403030204" pitchFamily="34" charset="-78"/>
              </a:rPr>
              <a:t>Unito</a:t>
            </a:r>
            <a:r>
              <a:rPr lang="da-DK" sz="1600" b="1">
                <a:latin typeface="Dubai" panose="020B0503030403030204" pitchFamily="34" charset="-78"/>
                <a:cs typeface="Dubai" panose="020B0503030403030204" pitchFamily="34" charset="-78"/>
              </a:rPr>
              <a:t> Elements  </a:t>
            </a:r>
          </a:p>
          <a:p>
            <a:pPr marL="0" indent="0">
              <a:lnSpc>
                <a:spcPct val="115000"/>
              </a:lnSpc>
              <a:spcBef>
                <a:spcPts val="20"/>
              </a:spcBef>
              <a:buNone/>
            </a:pPr>
            <a:r>
              <a:rPr lang="da-DK" sz="1400"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F</a:t>
            </a:r>
            <a:r>
              <a:rPr lang="da-DK" sz="14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iltreret vand, isvand (3-12°C), kogende vand</a:t>
            </a:r>
          </a:p>
          <a:p>
            <a:pPr marL="0" indent="0">
              <a:lnSpc>
                <a:spcPct val="115000"/>
              </a:lnSpc>
              <a:spcBef>
                <a:spcPts val="20"/>
              </a:spcBef>
              <a:buNone/>
            </a:pPr>
            <a:r>
              <a:rPr lang="da-DK" sz="14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(60-100°C) samt koldt og varmt vand.</a:t>
            </a:r>
            <a:endParaRPr lang="da-DK" sz="140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da-DK" sz="1400" b="1">
                <a:latin typeface="Dubai" panose="020B0503030403030204" pitchFamily="34" charset="-78"/>
                <a:cs typeface="Dubai" panose="020B0503030403030204" pitchFamily="34" charset="-78"/>
              </a:rPr>
              <a:t>Tank kapacitet: </a:t>
            </a:r>
            <a:r>
              <a:rPr lang="da-DK" sz="1400">
                <a:latin typeface="Dubai" panose="020B0503030403030204" pitchFamily="34" charset="-78"/>
                <a:cs typeface="Dubai" panose="020B0503030403030204" pitchFamily="34" charset="-78"/>
              </a:rPr>
              <a:t>4 </a:t>
            </a:r>
            <a:r>
              <a:rPr lang="da-DK" sz="1400" err="1">
                <a:latin typeface="Dubai" panose="020B0503030403030204" pitchFamily="34" charset="-78"/>
                <a:cs typeface="Dubai" panose="020B0503030403030204" pitchFamily="34" charset="-78"/>
              </a:rPr>
              <a:t>ltr</a:t>
            </a:r>
            <a:r>
              <a:rPr lang="da-DK" sz="1400">
                <a:latin typeface="Dubai" panose="020B0503030403030204" pitchFamily="34" charset="-78"/>
                <a:cs typeface="Dubai" panose="020B0503030403030204" pitchFamily="34" charset="-78"/>
              </a:rPr>
              <a:t>. 2 L Isvand</a:t>
            </a: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nb-NO" sz="1400" b="1">
                <a:latin typeface="Dubai" panose="020B0503030403030204" pitchFamily="34" charset="-78"/>
                <a:cs typeface="Dubai" panose="020B0503030403030204" pitchFamily="34" charset="-78"/>
              </a:rPr>
              <a:t>Maks. Strømforbrug: </a:t>
            </a:r>
            <a:r>
              <a:rPr lang="nb-NO" sz="1400">
                <a:latin typeface="Dubai" panose="020B0503030403030204" pitchFamily="34" charset="-78"/>
                <a:cs typeface="Dubai" panose="020B0503030403030204" pitchFamily="34" charset="-78"/>
              </a:rPr>
              <a:t>1650 W</a:t>
            </a: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nb-NO" sz="1400" b="1">
                <a:latin typeface="Dubai" panose="020B0503030403030204" pitchFamily="34" charset="-78"/>
                <a:cs typeface="Dubai" panose="020B0503030403030204" pitchFamily="34" charset="-78"/>
              </a:rPr>
              <a:t>Strømforbrug i standby: </a:t>
            </a:r>
            <a:r>
              <a:rPr lang="nb-NO" sz="1400">
                <a:latin typeface="Dubai" panose="020B0503030403030204" pitchFamily="34" charset="-78"/>
                <a:cs typeface="Dubai" panose="020B0503030403030204" pitchFamily="34" charset="-78"/>
              </a:rPr>
              <a:t>2.5W</a:t>
            </a:r>
            <a:endParaRPr lang="da-DK" sz="140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da-DK" sz="1400" b="1">
                <a:latin typeface="Dubai" panose="020B0503030403030204" pitchFamily="34" charset="-78"/>
                <a:cs typeface="Dubai" panose="020B0503030403030204" pitchFamily="34" charset="-78"/>
              </a:rPr>
              <a:t>Vægt: </a:t>
            </a:r>
            <a:r>
              <a:rPr lang="da-DK" sz="1400">
                <a:latin typeface="Dubai" panose="020B0503030403030204" pitchFamily="34" charset="-78"/>
                <a:cs typeface="Dubai" panose="020B0503030403030204" pitchFamily="34" charset="-78"/>
              </a:rPr>
              <a:t>22,1 KG.</a:t>
            </a: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da-DK" sz="1400" b="1">
                <a:latin typeface="Dubai" panose="020B0503030403030204" pitchFamily="34" charset="-78"/>
                <a:cs typeface="Dubai" panose="020B0503030403030204" pitchFamily="34" charset="-78"/>
              </a:rPr>
              <a:t>Vandstrømningshastighed</a:t>
            </a:r>
            <a:r>
              <a:rPr lang="de-DE" sz="1400" b="1">
                <a:latin typeface="Dubai" panose="020B0503030403030204" pitchFamily="34" charset="-78"/>
                <a:cs typeface="Dubai" panose="020B0503030403030204" pitchFamily="34" charset="-78"/>
              </a:rPr>
              <a:t>: </a:t>
            </a:r>
            <a:r>
              <a:rPr lang="de-DE" sz="1400">
                <a:latin typeface="Dubai" panose="020B0503030403030204" pitchFamily="34" charset="-78"/>
                <a:cs typeface="Dubai" panose="020B0503030403030204" pitchFamily="34" charset="-78"/>
              </a:rPr>
              <a:t>2,0 l/min. </a:t>
            </a:r>
            <a:r>
              <a:rPr lang="de-DE" sz="1400" err="1">
                <a:latin typeface="Dubai" panose="020B0503030403030204" pitchFamily="34" charset="-78"/>
                <a:cs typeface="Dubai" panose="020B0503030403030204" pitchFamily="34" charset="-78"/>
              </a:rPr>
              <a:t>ved</a:t>
            </a:r>
            <a:r>
              <a:rPr lang="de-DE" sz="1400">
                <a:latin typeface="Dubai" panose="020B0503030403030204" pitchFamily="34" charset="-78"/>
                <a:cs typeface="Dubai" panose="020B0503030403030204" pitchFamily="34" charset="-78"/>
              </a:rPr>
              <a:t> 3 bar.</a:t>
            </a: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de-DE" sz="1400" b="1"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Tank dimensionier: </a:t>
            </a:r>
            <a:r>
              <a:rPr lang="de-DE" sz="1400"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255x518x486,5 mm.</a:t>
            </a:r>
          </a:p>
          <a:p>
            <a:pPr marL="285750" indent="-285750" eaLnBrk="0" fontAlgn="base" hangingPunct="0">
              <a:spcBef>
                <a:spcPts val="20"/>
              </a:spcBef>
            </a:pPr>
            <a:endParaRPr lang="de-DE" sz="1100"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</a:pPr>
            <a:endParaRPr lang="da-DK" sz="1100"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</p:txBody>
      </p:sp>
      <p:sp>
        <p:nvSpPr>
          <p:cNvPr id="27" name="docshape77">
            <a:extLst>
              <a:ext uri="{FF2B5EF4-FFF2-40B4-BE49-F238E27FC236}">
                <a16:creationId xmlns:a16="http://schemas.microsoft.com/office/drawing/2014/main" id="{440745C8-8A78-96E2-240F-6AA81FDB2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155" y="3671991"/>
            <a:ext cx="4183590" cy="295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rtlCol="0" anchor="t" anchorCtr="0" upright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20"/>
              </a:spcBef>
              <a:buNone/>
            </a:pPr>
            <a:r>
              <a:rPr lang="da-DK" sz="16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SVS </a:t>
            </a:r>
            <a:r>
              <a:rPr lang="da-DK" sz="1600" b="1" err="1">
                <a:latin typeface="Dubai" panose="020B0503030403030204" pitchFamily="34" charset="-78"/>
                <a:cs typeface="Dubai" panose="020B0503030403030204" pitchFamily="34" charset="-78"/>
              </a:rPr>
              <a:t>Unito</a:t>
            </a:r>
            <a:r>
              <a:rPr lang="da-DK" sz="1600" b="1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da-DK" sz="1600" b="1" err="1">
                <a:latin typeface="Dubai" panose="020B0503030403030204" pitchFamily="34" charset="-78"/>
                <a:cs typeface="Dubai" panose="020B0503030403030204" pitchFamily="34" charset="-78"/>
              </a:rPr>
              <a:t>Infinity</a:t>
            </a:r>
            <a:r>
              <a:rPr lang="da-DK" sz="1600" b="1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</a:p>
          <a:p>
            <a:pPr marL="0" indent="0">
              <a:lnSpc>
                <a:spcPct val="115000"/>
              </a:lnSpc>
              <a:spcBef>
                <a:spcPts val="20"/>
              </a:spcBef>
              <a:buNone/>
            </a:pPr>
            <a:r>
              <a:rPr lang="da-DK" sz="1400"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F</a:t>
            </a:r>
            <a:r>
              <a:rPr lang="da-DK" sz="14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iltreret vand, isvand (3-12°C), vand med brus,  kogende vand (60-100°C) samt varmt og koldt postevand.</a:t>
            </a:r>
            <a:endParaRPr lang="da-DK" sz="1400">
              <a:solidFill>
                <a:srgbClr val="231A18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da-DK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Tank kapacitet: </a:t>
            </a:r>
            <a:r>
              <a:rPr lang="da-DK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: 850 ml. Vand med brus, </a:t>
            </a: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da-DK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kogende vand: 4 liter. 2 liter koldt vand.</a:t>
            </a: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nb-NO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Maks. vandtemperatur: </a:t>
            </a:r>
            <a:r>
              <a:rPr lang="nb-NO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100°C</a:t>
            </a:r>
            <a:endParaRPr lang="da-DK" sz="1400">
              <a:solidFill>
                <a:srgbClr val="231A18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nb-NO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Maks. Strømforbrug: </a:t>
            </a:r>
            <a:r>
              <a:rPr lang="nb-NO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1650 W</a:t>
            </a:r>
            <a:endParaRPr lang="da-DK" sz="1400">
              <a:solidFill>
                <a:srgbClr val="231A18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nb-NO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Strømforbrug i standby: </a:t>
            </a:r>
            <a:r>
              <a:rPr lang="nb-NO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2.5 W</a:t>
            </a:r>
            <a:endParaRPr lang="da-DK" sz="1400">
              <a:solidFill>
                <a:srgbClr val="231A18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da-DK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Vægt: </a:t>
            </a:r>
            <a:r>
              <a:rPr lang="da-DK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27 kg.</a:t>
            </a: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da-DK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Vandstrømningshastighed</a:t>
            </a:r>
            <a:r>
              <a:rPr lang="de-DE" sz="1400" b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: </a:t>
            </a:r>
            <a:r>
              <a:rPr lang="de-DE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 l/min. </a:t>
            </a:r>
          </a:p>
          <a:p>
            <a:pPr marL="285750" indent="-285750" eaLnBrk="0" fontAlgn="base" hangingPunct="0">
              <a:spcBef>
                <a:spcPts val="20"/>
              </a:spcBef>
            </a:pPr>
            <a:r>
              <a:rPr lang="de-DE" sz="1400" err="1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ved</a:t>
            </a:r>
            <a:r>
              <a:rPr lang="de-DE" sz="1400">
                <a:solidFill>
                  <a:srgbClr val="231A1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3 bar.</a:t>
            </a:r>
            <a:r>
              <a:rPr lang="de-DE" sz="1400"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 </a:t>
            </a:r>
            <a:endParaRPr lang="da-DK" sz="1400"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F8DFC1D-A541-984B-1957-804F2F958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193" y="631995"/>
            <a:ext cx="2387807" cy="197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680B5AF-B02C-86A6-70EA-72C1EBD06E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193" y="4390433"/>
            <a:ext cx="2367480" cy="211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E6F41C24-624D-9EBC-B360-4854C299B3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21" y="631995"/>
            <a:ext cx="2397043" cy="201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444B084D-3593-8504-3010-C04286E34F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21" y="4506928"/>
            <a:ext cx="2387807" cy="1998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328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cshape38">
            <a:extLst>
              <a:ext uri="{FF2B5EF4-FFF2-40B4-BE49-F238E27FC236}">
                <a16:creationId xmlns:a16="http://schemas.microsoft.com/office/drawing/2014/main" id="{2D75A894-412D-8EEE-1C82-3491B6C0B810}"/>
              </a:ext>
            </a:extLst>
          </p:cNvPr>
          <p:cNvSpPr>
            <a:spLocks/>
          </p:cNvSpPr>
          <p:nvPr/>
        </p:nvSpPr>
        <p:spPr bwMode="auto">
          <a:xfrm>
            <a:off x="10141335" y="10768029"/>
            <a:ext cx="54044" cy="74736"/>
          </a:xfrm>
          <a:custGeom>
            <a:avLst/>
            <a:gdLst>
              <a:gd name="T0" fmla="+- 0 10870 10806"/>
              <a:gd name="T1" fmla="*/ T0 w 80"/>
              <a:gd name="T2" fmla="+- 0 16055 15968"/>
              <a:gd name="T3" fmla="*/ 16055 h 115"/>
              <a:gd name="T4" fmla="+- 0 10856 10806"/>
              <a:gd name="T5" fmla="*/ T4 w 80"/>
              <a:gd name="T6" fmla="+- 0 16055 15968"/>
              <a:gd name="T7" fmla="*/ 16055 h 115"/>
              <a:gd name="T8" fmla="+- 0 10856 10806"/>
              <a:gd name="T9" fmla="*/ T8 w 80"/>
              <a:gd name="T10" fmla="+- 0 16082 15968"/>
              <a:gd name="T11" fmla="*/ 16082 h 115"/>
              <a:gd name="T12" fmla="+- 0 10870 10806"/>
              <a:gd name="T13" fmla="*/ T12 w 80"/>
              <a:gd name="T14" fmla="+- 0 16082 15968"/>
              <a:gd name="T15" fmla="*/ 16082 h 115"/>
              <a:gd name="T16" fmla="+- 0 10870 10806"/>
              <a:gd name="T17" fmla="*/ T16 w 80"/>
              <a:gd name="T18" fmla="+- 0 16055 15968"/>
              <a:gd name="T19" fmla="*/ 16055 h 115"/>
              <a:gd name="T20" fmla="+- 0 10870 10806"/>
              <a:gd name="T21" fmla="*/ T20 w 80"/>
              <a:gd name="T22" fmla="+- 0 15968 15968"/>
              <a:gd name="T23" fmla="*/ 15968 h 115"/>
              <a:gd name="T24" fmla="+- 0 10859 10806"/>
              <a:gd name="T25" fmla="*/ T24 w 80"/>
              <a:gd name="T26" fmla="+- 0 15968 15968"/>
              <a:gd name="T27" fmla="*/ 15968 h 115"/>
              <a:gd name="T28" fmla="+- 0 10806 10806"/>
              <a:gd name="T29" fmla="*/ T28 w 80"/>
              <a:gd name="T30" fmla="+- 0 16042 15968"/>
              <a:gd name="T31" fmla="*/ 16042 h 115"/>
              <a:gd name="T32" fmla="+- 0 10806 10806"/>
              <a:gd name="T33" fmla="*/ T32 w 80"/>
              <a:gd name="T34" fmla="+- 0 16055 15968"/>
              <a:gd name="T35" fmla="*/ 16055 h 115"/>
              <a:gd name="T36" fmla="+- 0 10886 10806"/>
              <a:gd name="T37" fmla="*/ T36 w 80"/>
              <a:gd name="T38" fmla="+- 0 16055 15968"/>
              <a:gd name="T39" fmla="*/ 16055 h 115"/>
              <a:gd name="T40" fmla="+- 0 10886 10806"/>
              <a:gd name="T41" fmla="*/ T40 w 80"/>
              <a:gd name="T42" fmla="+- 0 16042 15968"/>
              <a:gd name="T43" fmla="*/ 16042 h 115"/>
              <a:gd name="T44" fmla="+- 0 10820 10806"/>
              <a:gd name="T45" fmla="*/ T44 w 80"/>
              <a:gd name="T46" fmla="+- 0 16042 15968"/>
              <a:gd name="T47" fmla="*/ 16042 h 115"/>
              <a:gd name="T48" fmla="+- 0 10856 10806"/>
              <a:gd name="T49" fmla="*/ T48 w 80"/>
              <a:gd name="T50" fmla="+- 0 15990 15968"/>
              <a:gd name="T51" fmla="*/ 15990 h 115"/>
              <a:gd name="T52" fmla="+- 0 10870 10806"/>
              <a:gd name="T53" fmla="*/ T52 w 80"/>
              <a:gd name="T54" fmla="+- 0 15990 15968"/>
              <a:gd name="T55" fmla="*/ 15990 h 115"/>
              <a:gd name="T56" fmla="+- 0 10870 10806"/>
              <a:gd name="T57" fmla="*/ T56 w 80"/>
              <a:gd name="T58" fmla="+- 0 15968 15968"/>
              <a:gd name="T59" fmla="*/ 15968 h 115"/>
              <a:gd name="T60" fmla="+- 0 10870 10806"/>
              <a:gd name="T61" fmla="*/ T60 w 80"/>
              <a:gd name="T62" fmla="+- 0 15990 15968"/>
              <a:gd name="T63" fmla="*/ 15990 h 115"/>
              <a:gd name="T64" fmla="+- 0 10856 10806"/>
              <a:gd name="T65" fmla="*/ T64 w 80"/>
              <a:gd name="T66" fmla="+- 0 15990 15968"/>
              <a:gd name="T67" fmla="*/ 15990 h 115"/>
              <a:gd name="T68" fmla="+- 0 10856 10806"/>
              <a:gd name="T69" fmla="*/ T68 w 80"/>
              <a:gd name="T70" fmla="+- 0 16042 15968"/>
              <a:gd name="T71" fmla="*/ 16042 h 115"/>
              <a:gd name="T72" fmla="+- 0 10870 10806"/>
              <a:gd name="T73" fmla="*/ T72 w 80"/>
              <a:gd name="T74" fmla="+- 0 16042 15968"/>
              <a:gd name="T75" fmla="*/ 16042 h 115"/>
              <a:gd name="T76" fmla="+- 0 10870 10806"/>
              <a:gd name="T77" fmla="*/ T76 w 80"/>
              <a:gd name="T78" fmla="+- 0 15990 15968"/>
              <a:gd name="T79" fmla="*/ 15990 h 11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</a:cxnLst>
            <a:rect l="0" t="0" r="r" b="b"/>
            <a:pathLst>
              <a:path w="80" h="115">
                <a:moveTo>
                  <a:pt x="64" y="87"/>
                </a:moveTo>
                <a:lnTo>
                  <a:pt x="50" y="87"/>
                </a:lnTo>
                <a:lnTo>
                  <a:pt x="50" y="114"/>
                </a:lnTo>
                <a:lnTo>
                  <a:pt x="64" y="114"/>
                </a:lnTo>
                <a:lnTo>
                  <a:pt x="64" y="87"/>
                </a:lnTo>
                <a:close/>
                <a:moveTo>
                  <a:pt x="64" y="0"/>
                </a:moveTo>
                <a:lnTo>
                  <a:pt x="53" y="0"/>
                </a:lnTo>
                <a:lnTo>
                  <a:pt x="0" y="74"/>
                </a:lnTo>
                <a:lnTo>
                  <a:pt x="0" y="87"/>
                </a:lnTo>
                <a:lnTo>
                  <a:pt x="80" y="87"/>
                </a:lnTo>
                <a:lnTo>
                  <a:pt x="80" y="74"/>
                </a:lnTo>
                <a:lnTo>
                  <a:pt x="14" y="74"/>
                </a:lnTo>
                <a:lnTo>
                  <a:pt x="50" y="22"/>
                </a:lnTo>
                <a:lnTo>
                  <a:pt x="64" y="22"/>
                </a:lnTo>
                <a:lnTo>
                  <a:pt x="64" y="0"/>
                </a:lnTo>
                <a:close/>
                <a:moveTo>
                  <a:pt x="64" y="22"/>
                </a:moveTo>
                <a:lnTo>
                  <a:pt x="50" y="22"/>
                </a:lnTo>
                <a:lnTo>
                  <a:pt x="50" y="74"/>
                </a:lnTo>
                <a:lnTo>
                  <a:pt x="64" y="74"/>
                </a:lnTo>
                <a:lnTo>
                  <a:pt x="64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a-DK"/>
          </a:p>
        </p:txBody>
      </p:sp>
      <p:sp>
        <p:nvSpPr>
          <p:cNvPr id="10" name="docshape77">
            <a:extLst>
              <a:ext uri="{FF2B5EF4-FFF2-40B4-BE49-F238E27FC236}">
                <a16:creationId xmlns:a16="http://schemas.microsoft.com/office/drawing/2014/main" id="{1BD236E1-B165-A510-27B8-051F303B6DE7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5283637" y="374529"/>
            <a:ext cx="6783039" cy="2075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 marL="0" indent="0">
              <a:spcBef>
                <a:spcPts val="20"/>
              </a:spcBef>
              <a:buNone/>
            </a:pPr>
            <a:r>
              <a:rPr lang="da-DK" sz="1600" b="1">
                <a:latin typeface="Dubai" panose="020B0503030403030204" pitchFamily="34" charset="-78"/>
                <a:cs typeface="Dubai" panose="020B0503030403030204" pitchFamily="34" charset="-78"/>
              </a:rPr>
              <a:t>SVS </a:t>
            </a:r>
            <a:r>
              <a:rPr lang="da-DK" sz="1600" b="1" err="1">
                <a:latin typeface="Dubai" panose="020B0503030403030204" pitchFamily="34" charset="-78"/>
                <a:cs typeface="Dubai" panose="020B0503030403030204" pitchFamily="34" charset="-78"/>
              </a:rPr>
              <a:t>Unito</a:t>
            </a:r>
            <a:r>
              <a:rPr lang="da-DK" sz="1600" b="1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da-DK" sz="1600" b="1" err="1">
                <a:latin typeface="Dubai" panose="020B0503030403030204" pitchFamily="34" charset="-78"/>
                <a:cs typeface="Dubai" panose="020B0503030403030204" pitchFamily="34" charset="-78"/>
              </a:rPr>
              <a:t>Sparkle</a:t>
            </a:r>
            <a:r>
              <a:rPr lang="da-DK" sz="1600" b="1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</a:p>
          <a:p>
            <a:pPr marL="0" indent="0">
              <a:spcBef>
                <a:spcPts val="20"/>
              </a:spcBef>
              <a:buNone/>
            </a:pPr>
            <a:r>
              <a:rPr lang="da-DK" sz="1400" b="1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I</a:t>
            </a:r>
            <a:r>
              <a:rPr lang="da-DK" sz="14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svand, filtreret vand, vand med brus samt koldt og </a:t>
            </a:r>
          </a:p>
          <a:p>
            <a:pPr marL="0" indent="0">
              <a:spcBef>
                <a:spcPts val="20"/>
              </a:spcBef>
              <a:buNone/>
            </a:pPr>
            <a:r>
              <a:rPr lang="da-DK" sz="14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varmt vand.</a:t>
            </a:r>
            <a:endParaRPr lang="da-DK" sz="140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da-DK" sz="1400" b="1">
                <a:latin typeface="Dubai" panose="020B0503030403030204" pitchFamily="34" charset="-78"/>
                <a:cs typeface="Dubai" panose="020B0503030403030204" pitchFamily="34" charset="-78"/>
              </a:rPr>
              <a:t>Tank kapacitet: </a:t>
            </a:r>
            <a:r>
              <a:rPr lang="da-DK" sz="1400">
                <a:latin typeface="Dubai" panose="020B0503030403030204" pitchFamily="34" charset="-78"/>
                <a:cs typeface="Dubai" panose="020B0503030403030204" pitchFamily="34" charset="-78"/>
              </a:rPr>
              <a:t>850 ml brus &amp; 2 liter isvand</a:t>
            </a: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da-DK" sz="1400" b="1">
                <a:latin typeface="Dubai" panose="020B0503030403030204" pitchFamily="34" charset="-78"/>
                <a:cs typeface="Dubai" panose="020B0503030403030204" pitchFamily="34" charset="-78"/>
              </a:rPr>
              <a:t>Koldt vands temperatur: </a:t>
            </a:r>
            <a:r>
              <a:rPr lang="da-DK" sz="1400">
                <a:latin typeface="Dubai" panose="020B0503030403030204" pitchFamily="34" charset="-78"/>
                <a:cs typeface="Dubai" panose="020B0503030403030204" pitchFamily="34" charset="-78"/>
              </a:rPr>
              <a:t>3-12°C.</a:t>
            </a: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nb-NO" sz="1400" b="1">
                <a:latin typeface="Dubai" panose="020B0503030403030204" pitchFamily="34" charset="-78"/>
                <a:cs typeface="Dubai" panose="020B0503030403030204" pitchFamily="34" charset="-78"/>
              </a:rPr>
              <a:t>Maks. Strømforbrug: </a:t>
            </a:r>
            <a:r>
              <a:rPr lang="nb-NO" sz="1400">
                <a:latin typeface="Dubai" panose="020B0503030403030204" pitchFamily="34" charset="-78"/>
                <a:cs typeface="Dubai" panose="020B0503030403030204" pitchFamily="34" charset="-78"/>
              </a:rPr>
              <a:t>130 W</a:t>
            </a:r>
            <a:endParaRPr lang="da-DK" sz="140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nb-NO" sz="1400" b="1">
                <a:latin typeface="Dubai" panose="020B0503030403030204" pitchFamily="34" charset="-78"/>
                <a:cs typeface="Dubai" panose="020B0503030403030204" pitchFamily="34" charset="-78"/>
              </a:rPr>
              <a:t>Strømforbrug i standby: </a:t>
            </a:r>
            <a:r>
              <a:rPr lang="nb-NO" sz="1400">
                <a:latin typeface="Dubai" panose="020B0503030403030204" pitchFamily="34" charset="-78"/>
                <a:cs typeface="Dubai" panose="020B0503030403030204" pitchFamily="34" charset="-78"/>
              </a:rPr>
              <a:t>2.5 W</a:t>
            </a:r>
            <a:endParaRPr lang="da-DK" sz="140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da-DK" sz="1400" b="1">
                <a:latin typeface="Dubai" panose="020B0503030403030204" pitchFamily="34" charset="-78"/>
                <a:cs typeface="Dubai" panose="020B0503030403030204" pitchFamily="34" charset="-78"/>
              </a:rPr>
              <a:t>Vægt: </a:t>
            </a:r>
            <a:r>
              <a:rPr lang="da-DK" sz="1400">
                <a:latin typeface="Dubai" panose="020B0503030403030204" pitchFamily="34" charset="-78"/>
                <a:cs typeface="Dubai" panose="020B0503030403030204" pitchFamily="34" charset="-78"/>
              </a:rPr>
              <a:t>17,3 KG.</a:t>
            </a: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da-DK" sz="1400" b="1">
                <a:latin typeface="Dubai" panose="020B0503030403030204" pitchFamily="34" charset="-78"/>
                <a:cs typeface="Dubai" panose="020B0503030403030204" pitchFamily="34" charset="-78"/>
              </a:rPr>
              <a:t>Vandstrømningshastighed</a:t>
            </a:r>
            <a:r>
              <a:rPr lang="de-DE" sz="1400" b="1">
                <a:latin typeface="Dubai" panose="020B0503030403030204" pitchFamily="34" charset="-78"/>
                <a:cs typeface="Dubai" panose="020B0503030403030204" pitchFamily="34" charset="-78"/>
              </a:rPr>
              <a:t>: </a:t>
            </a:r>
            <a:r>
              <a:rPr lang="de-DE" sz="1400">
                <a:latin typeface="Dubai" panose="020B0503030403030204" pitchFamily="34" charset="-78"/>
                <a:cs typeface="Dubai" panose="020B0503030403030204" pitchFamily="34" charset="-78"/>
              </a:rPr>
              <a:t>1,5-2,2 l/min </a:t>
            </a: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de-DE" sz="1400" err="1">
                <a:latin typeface="Dubai" panose="020B0503030403030204" pitchFamily="34" charset="-78"/>
                <a:cs typeface="Dubai" panose="020B0503030403030204" pitchFamily="34" charset="-78"/>
              </a:rPr>
              <a:t>ved</a:t>
            </a:r>
            <a:r>
              <a:rPr lang="de-DE" sz="1400">
                <a:latin typeface="Dubai" panose="020B0503030403030204" pitchFamily="34" charset="-78"/>
                <a:cs typeface="Dubai" panose="020B0503030403030204" pitchFamily="34" charset="-78"/>
              </a:rPr>
              <a:t> 3 bar </a:t>
            </a:r>
          </a:p>
          <a:p>
            <a:pPr marL="285750" indent="-285750" eaLnBrk="0" fontAlgn="base" hangingPunct="0">
              <a:spcBef>
                <a:spcPts val="20"/>
              </a:spcBef>
              <a:spcAft>
                <a:spcPts val="0"/>
              </a:spcAft>
            </a:pPr>
            <a:r>
              <a:rPr lang="de-DE" sz="1400" b="1">
                <a:latin typeface="Dubai" panose="020B0503030403030204" pitchFamily="34" charset="-78"/>
                <a:cs typeface="Dubai" panose="020B0503030403030204" pitchFamily="34" charset="-78"/>
              </a:rPr>
              <a:t>Tank Dimensionier: </a:t>
            </a:r>
            <a:r>
              <a:rPr lang="de-DE" sz="1400">
                <a:latin typeface="Dubai" panose="020B0503030403030204" pitchFamily="34" charset="-78"/>
                <a:cs typeface="Dubai" panose="020B0503030403030204" pitchFamily="34" charset="-78"/>
              </a:rPr>
              <a:t>255x421x486,6mm.</a:t>
            </a:r>
            <a:endParaRPr lang="da-DK" sz="1100">
              <a:effectLst/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</p:txBody>
      </p:sp>
      <p:pic>
        <p:nvPicPr>
          <p:cNvPr id="2" name="docshape102">
            <a:extLst>
              <a:ext uri="{FF2B5EF4-FFF2-40B4-BE49-F238E27FC236}">
                <a16:creationId xmlns:a16="http://schemas.microsoft.com/office/drawing/2014/main" id="{6E290F31-C78D-D999-D485-72EA6B596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" y="0"/>
            <a:ext cx="5021145" cy="6882222"/>
          </a:xfrm>
          <a:prstGeom prst="rect">
            <a:avLst/>
          </a:prstGeom>
          <a:noFill/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036F5C40-D698-601B-FF73-360A94461C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4" y="181559"/>
            <a:ext cx="1658938" cy="905579"/>
          </a:xfrm>
          <a:prstGeom prst="rect">
            <a:avLst/>
          </a:prstGeom>
        </p:spPr>
      </p:pic>
      <p:pic>
        <p:nvPicPr>
          <p:cNvPr id="5" name="image68.jpeg">
            <a:extLst>
              <a:ext uri="{FF2B5EF4-FFF2-40B4-BE49-F238E27FC236}">
                <a16:creationId xmlns:a16="http://schemas.microsoft.com/office/drawing/2014/main" id="{AB7CD8EF-5A1B-1D47-4A61-EC5C5475F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548" y="3445385"/>
            <a:ext cx="343672" cy="128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69.jpeg">
            <a:extLst>
              <a:ext uri="{FF2B5EF4-FFF2-40B4-BE49-F238E27FC236}">
                <a16:creationId xmlns:a16="http://schemas.microsoft.com/office/drawing/2014/main" id="{5C31EBF8-A4A0-AA67-F4E2-AE167B98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370" y="3405021"/>
            <a:ext cx="379050" cy="126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70.jpeg">
            <a:extLst>
              <a:ext uri="{FF2B5EF4-FFF2-40B4-BE49-F238E27FC236}">
                <a16:creationId xmlns:a16="http://schemas.microsoft.com/office/drawing/2014/main" id="{8593F4F0-FBB9-3F14-74F7-312C2A4D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22" y="3572069"/>
            <a:ext cx="379050" cy="10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71.jpeg">
            <a:extLst>
              <a:ext uri="{FF2B5EF4-FFF2-40B4-BE49-F238E27FC236}">
                <a16:creationId xmlns:a16="http://schemas.microsoft.com/office/drawing/2014/main" id="{A33F6493-55A3-E5AF-C8AB-9CEEAC74B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313" y="3146852"/>
            <a:ext cx="281760" cy="16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72.jpeg">
            <a:extLst>
              <a:ext uri="{FF2B5EF4-FFF2-40B4-BE49-F238E27FC236}">
                <a16:creationId xmlns:a16="http://schemas.microsoft.com/office/drawing/2014/main" id="{BFE4295C-3955-B793-356E-A9870F007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081" y="4759258"/>
            <a:ext cx="2377363" cy="186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73.jpeg">
            <a:extLst>
              <a:ext uri="{FF2B5EF4-FFF2-40B4-BE49-F238E27FC236}">
                <a16:creationId xmlns:a16="http://schemas.microsoft.com/office/drawing/2014/main" id="{BD95763A-9D51-58C3-1FEB-E40333A7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081" y="3976340"/>
            <a:ext cx="525298" cy="67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9">
            <a:extLst>
              <a:ext uri="{FF2B5EF4-FFF2-40B4-BE49-F238E27FC236}">
                <a16:creationId xmlns:a16="http://schemas.microsoft.com/office/drawing/2014/main" id="{7C8163C0-7E99-57C6-0072-8EB5367DD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95" y="2696532"/>
            <a:ext cx="19197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TILBEHØR</a:t>
            </a:r>
            <a:endParaRPr kumimoji="0" lang="da-DK" altLang="da-D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F6E74E23-9843-330D-F880-D4094E47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191" y="4842601"/>
            <a:ext cx="118670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03438" algn="l"/>
                <a:tab pos="4438650" algn="l"/>
              </a:tabLst>
            </a:pP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BWT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03438" algn="l"/>
                <a:tab pos="4438650" algn="l"/>
              </a:tabLst>
            </a:pP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My Aqua Filter</a:t>
            </a:r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ABA0E59D-5F03-52AE-ED15-9A53EFEC2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049" y="5954825"/>
            <a:ext cx="2604720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5688" algn="l"/>
              </a:tabLst>
            </a:pPr>
            <a:r>
              <a:rPr lang="da-DK" altLang="da-DK" sz="140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UNITO</a:t>
            </a: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</a:t>
            </a:r>
            <a:r>
              <a:rPr lang="da-DK" altLang="da-DK" sz="140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DESINFEKTIONSSÆT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5688" algn="l"/>
              </a:tabLst>
            </a:pPr>
            <a:r>
              <a:rPr lang="da-DK" altLang="da-DK" sz="1400">
                <a:solidFill>
                  <a:srgbClr val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(for modeller med brus/isvand)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5688" algn="l"/>
              </a:tabLst>
            </a:pPr>
            <a:endParaRPr kumimoji="0" lang="da-DK" altLang="da-DK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7A4713F6-C83F-6B85-9A4A-F3FC611E2BB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640738" y="4845733"/>
            <a:ext cx="9950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Mixer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</a:t>
            </a:r>
            <a:endParaRPr kumimoji="0" lang="da-DK" altLang="da-DK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0" name="Tekstfelt 39">
            <a:extLst>
              <a:ext uri="{FF2B5EF4-FFF2-40B4-BE49-F238E27FC236}">
                <a16:creationId xmlns:a16="http://schemas.microsoft.com/office/drawing/2014/main" id="{FA35C191-A639-4C79-A0AF-6582BA2BFC47}"/>
              </a:ext>
            </a:extLst>
          </p:cNvPr>
          <p:cNvSpPr txBox="1"/>
          <p:nvPr/>
        </p:nvSpPr>
        <p:spPr>
          <a:xfrm>
            <a:off x="5134087" y="4917816"/>
            <a:ext cx="18141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5688" algn="l"/>
              </a:tabLst>
            </a:pP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UNITO CO2-Flaske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5688" algn="l"/>
              </a:tabLst>
            </a:pP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Pakke med 4 stk.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3595688" algn="l"/>
              </a:tabLst>
            </a:pPr>
            <a:r>
              <a:rPr lang="da-DK" altLang="da-DK" sz="1400">
                <a:solidFill>
                  <a:srgbClr val="000000"/>
                </a:solidFill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Refill </a:t>
            </a: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Pakke med 4 stk.</a:t>
            </a: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E0924E61-FF07-3531-5B58-6901CEC40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255" y="4852630"/>
            <a:ext cx="132802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03438" algn="l"/>
                <a:tab pos="4438650" algn="l"/>
              </a:tabLst>
            </a:pP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SVS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03438" algn="l"/>
                <a:tab pos="4438650" algn="l"/>
              </a:tabLst>
            </a:pP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A1 Filter</a:t>
            </a:r>
            <a:endParaRPr kumimoji="0" lang="da-DK" altLang="da-DK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1BBEA208-B417-B55A-58B7-8004BB960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5783" y="4845733"/>
            <a:ext cx="10175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03438" algn="l"/>
                <a:tab pos="443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03438" algn="l"/>
                <a:tab pos="4438650" algn="l"/>
              </a:tabLst>
            </a:pP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BWT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103438" algn="l"/>
                <a:tab pos="4438650" algn="l"/>
              </a:tabLst>
            </a:pPr>
            <a:r>
              <a:rPr kumimoji="0" lang="da-DK" altLang="da-DK" sz="14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V Filter  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0E9F38D6-E92D-0ACE-FF49-AE773D525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44" y="373348"/>
            <a:ext cx="2751412" cy="22645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62D565-2F30-6D06-D58B-CD82C1A98B7D}"/>
                  </a:ext>
                </a:extLst>
              </p14:cNvPr>
              <p14:cNvContentPartPr/>
              <p14:nvPr/>
            </p14:nvContentPartPr>
            <p14:xfrm>
              <a:off x="1402291" y="714151"/>
              <a:ext cx="13229" cy="13229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62D565-2F30-6D06-D58B-CD82C1A98B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4070" y="663270"/>
                <a:ext cx="1322900" cy="1139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366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>
            <a:extLst>
              <a:ext uri="{FF2B5EF4-FFF2-40B4-BE49-F238E27FC236}">
                <a16:creationId xmlns:a16="http://schemas.microsoft.com/office/drawing/2014/main" id="{8687AA16-53D8-4B4E-8FCB-10487029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89283" y="1"/>
            <a:ext cx="2502717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81B9597-159F-485E-BC0A-D5BFC9E3EBDC}"/>
              </a:ext>
            </a:extLst>
          </p:cNvPr>
          <p:cNvSpPr txBox="1">
            <a:spLocks/>
          </p:cNvSpPr>
          <p:nvPr/>
        </p:nvSpPr>
        <p:spPr>
          <a:xfrm>
            <a:off x="376113" y="830542"/>
            <a:ext cx="8896641" cy="1094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a-DK" sz="4400" b="1">
                <a:solidFill>
                  <a:srgbClr val="EA742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SVS </a:t>
            </a:r>
            <a:r>
              <a:rPr lang="da-DK" sz="4400" b="1" err="1">
                <a:solidFill>
                  <a:srgbClr val="EA742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Unito</a:t>
            </a:r>
            <a:r>
              <a:rPr lang="da-DK" sz="4400" b="1">
                <a:solidFill>
                  <a:srgbClr val="EA742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Vandhaner</a:t>
            </a:r>
          </a:p>
          <a:p>
            <a:pPr algn="l"/>
            <a:r>
              <a:rPr lang="da-DK" sz="4400" b="1">
                <a:solidFill>
                  <a:srgbClr val="EA742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Features &amp; Selling Points 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8359E439-4F42-41B0-B8E4-9E1EE0468ADE}"/>
              </a:ext>
            </a:extLst>
          </p:cNvPr>
          <p:cNvSpPr txBox="1"/>
          <p:nvPr/>
        </p:nvSpPr>
        <p:spPr>
          <a:xfrm>
            <a:off x="376114" y="2472382"/>
            <a:ext cx="6435748" cy="405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600">
                <a:latin typeface="Dubai" panose="020B0503030403030204" pitchFamily="34" charset="-78"/>
                <a:cs typeface="Dubai" panose="020B0503030403030204" pitchFamily="34" charset="-78"/>
              </a:rPr>
              <a:t>Alt i en boks og Plug &amp; Play, nem opsætning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600">
                <a:latin typeface="Dubai" panose="020B0503030403030204" pitchFamily="34" charset="-78"/>
                <a:cs typeface="Dubai" panose="020B0503030403030204" pitchFamily="34" charset="-78"/>
              </a:rPr>
              <a:t>Flot finish, lækkert håndværk  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600">
                <a:latin typeface="Dubai" panose="020B0503030403030204" pitchFamily="34" charset="-78"/>
                <a:cs typeface="Dubai" panose="020B0503030403030204" pitchFamily="34" charset="-78"/>
              </a:rPr>
              <a:t>Isvand , vand med brus, mix vand og kogende vand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600">
                <a:latin typeface="Dubai" panose="020B0503030403030204" pitchFamily="34" charset="-78"/>
                <a:cs typeface="Dubai" panose="020B0503030403030204" pitchFamily="34" charset="-78"/>
              </a:rPr>
              <a:t>5 forskellige systemer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600">
                <a:latin typeface="Dubai" panose="020B0503030403030204" pitchFamily="34" charset="-78"/>
                <a:cs typeface="Dubai" panose="020B0503030403030204" pitchFamily="34" charset="-78"/>
              </a:rPr>
              <a:t>4 års fuld garanti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600">
                <a:latin typeface="Dubai" panose="020B0503030403030204" pitchFamily="34" charset="-78"/>
                <a:cs typeface="Dubai" panose="020B0503030403030204" pitchFamily="34" charset="-78"/>
              </a:rPr>
              <a:t>Sælges kun til køkkenbutikker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</a:pPr>
            <a:endParaRPr lang="da-DK" sz="260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endParaRPr lang="da-DK" sz="26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2673673A-6F73-D742-0A62-BA03FB413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61"/>
          <a:stretch/>
        </p:blipFill>
        <p:spPr>
          <a:xfrm>
            <a:off x="7038109" y="-6668"/>
            <a:ext cx="5171109" cy="688313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96C879FC-55B1-BC35-6CA7-32331FF8CD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880" y="221897"/>
            <a:ext cx="1658938" cy="90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6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9C871D4-649C-12ED-7D33-BF2A098C8FAF}"/>
              </a:ext>
            </a:extLst>
          </p:cNvPr>
          <p:cNvSpPr txBox="1"/>
          <p:nvPr/>
        </p:nvSpPr>
        <p:spPr>
          <a:xfrm>
            <a:off x="303608" y="5412754"/>
            <a:ext cx="2936075" cy="1568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>
                <a:solidFill>
                  <a:srgbClr val="FFFFFF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”SPRUTTER” IKKE</a:t>
            </a:r>
            <a:endParaRPr lang="da-DK" sz="2000">
              <a:effectLst/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  <a:p>
            <a:pPr>
              <a:lnSpc>
                <a:spcPct val="115000"/>
              </a:lnSpc>
            </a:pPr>
            <a:r>
              <a:rPr lang="da-DK" sz="1200">
                <a:solidFill>
                  <a:srgbClr val="FFFFFF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Vores modeller er udstyret med et specielt </a:t>
            </a:r>
            <a:endParaRPr lang="da-DK" sz="1200">
              <a:effectLst/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  <a:p>
            <a:pPr>
              <a:lnSpc>
                <a:spcPct val="115000"/>
              </a:lnSpc>
            </a:pPr>
            <a:r>
              <a:rPr lang="da-DK" sz="1200">
                <a:solidFill>
                  <a:srgbClr val="FFFFFF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vanddispenseringssystem, således at der </a:t>
            </a:r>
            <a:endParaRPr lang="da-DK" sz="1200">
              <a:effectLst/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  <a:p>
            <a:pPr>
              <a:lnSpc>
                <a:spcPct val="115000"/>
              </a:lnSpc>
            </a:pPr>
            <a:r>
              <a:rPr lang="da-DK" sz="1200">
                <a:solidFill>
                  <a:srgbClr val="FFFFFF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kommer en jævn vandstråle, uanset om </a:t>
            </a:r>
            <a:endParaRPr lang="da-DK" sz="1200">
              <a:effectLst/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  <a:p>
            <a:pPr>
              <a:lnSpc>
                <a:spcPct val="115000"/>
              </a:lnSpc>
            </a:pPr>
            <a:r>
              <a:rPr lang="da-DK" sz="1200">
                <a:solidFill>
                  <a:srgbClr val="FFFFFF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det er 3</a:t>
            </a:r>
            <a:r>
              <a:rPr lang="da-DK" sz="1200" baseline="30000">
                <a:solidFill>
                  <a:srgbClr val="FFFFFF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0</a:t>
            </a:r>
            <a:r>
              <a:rPr lang="da-DK" sz="1200">
                <a:solidFill>
                  <a:srgbClr val="FFFFFF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C eller 100</a:t>
            </a:r>
            <a:r>
              <a:rPr lang="da-DK" sz="1200" baseline="30000">
                <a:solidFill>
                  <a:srgbClr val="FFFFFF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0 </a:t>
            </a:r>
            <a:r>
              <a:rPr lang="da-DK" sz="1200">
                <a:solidFill>
                  <a:srgbClr val="FFFFFF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C vand du tapper.</a:t>
            </a:r>
            <a:endParaRPr lang="da-DK" sz="1200">
              <a:effectLst/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  <a:p>
            <a:pPr>
              <a:lnSpc>
                <a:spcPct val="115000"/>
              </a:lnSpc>
            </a:pPr>
            <a:r>
              <a:rPr lang="da-DK" sz="1800">
                <a:solidFill>
                  <a:srgbClr val="F2F2F2"/>
                </a:solidFill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 </a:t>
            </a:r>
            <a:endParaRPr lang="da-DK" sz="1400">
              <a:effectLst/>
              <a:latin typeface="Dubai" panose="020B0503030403030204" pitchFamily="34" charset="-78"/>
              <a:ea typeface="Arial" panose="020B0604020202020204" pitchFamily="34" charset="0"/>
              <a:cs typeface="Dubai" panose="020B0503030403030204" pitchFamily="34" charset="-78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4163783-A2FC-7A83-F18A-1D3D738D8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399" y="3853239"/>
            <a:ext cx="983932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F503620-AF01-54AB-6B1E-B0808C016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383" y="234178"/>
            <a:ext cx="666571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4400" b="1" i="0" u="none" strike="noStrike" cap="none" normalizeH="0" baseline="0">
                <a:ln>
                  <a:noFill/>
                </a:ln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Kompakt har fået en ny betydning</a:t>
            </a:r>
            <a:endParaRPr kumimoji="0" lang="da-DK" altLang="da-DK" sz="4400" b="0" i="0" u="none" strike="noStrike" cap="none" normalizeH="0" baseline="0">
              <a:ln>
                <a:noFill/>
              </a:ln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1A0FCA9-9A87-9642-310E-5AACE4ABE95D}"/>
              </a:ext>
            </a:extLst>
          </p:cNvPr>
          <p:cNvSpPr txBox="1"/>
          <p:nvPr/>
        </p:nvSpPr>
        <p:spPr>
          <a:xfrm>
            <a:off x="5363489" y="1615010"/>
            <a:ext cx="6735562" cy="493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200">
                <a:latin typeface="Dubai" panose="020B0503030403030204" pitchFamily="34" charset="-78"/>
                <a:cs typeface="Dubai" panose="020B0503030403030204" pitchFamily="34" charset="-78"/>
              </a:rPr>
              <a:t>Testet og gennemprøvet siden 2018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200">
                <a:latin typeface="Dubai" panose="020B0503030403030204" pitchFamily="34" charset="-78"/>
                <a:cs typeface="Dubai" panose="020B0503030403030204" pitchFamily="34" charset="-78"/>
              </a:rPr>
              <a:t>Sprutter ikke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200">
                <a:latin typeface="Dubai" panose="020B0503030403030204" pitchFamily="34" charset="-78"/>
                <a:cs typeface="Dubai" panose="020B0503030403030204" pitchFamily="34" charset="-78"/>
              </a:rPr>
              <a:t>Appstyret 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200">
                <a:latin typeface="Dubai" panose="020B0503030403030204" pitchFamily="34" charset="-78"/>
                <a:cs typeface="Dubai" panose="020B0503030403030204" pitchFamily="34" charset="-78"/>
              </a:rPr>
              <a:t>Stor kapacitet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200">
                <a:latin typeface="Dubai" panose="020B0503030403030204" pitchFamily="34" charset="-78"/>
                <a:cs typeface="Dubai" panose="020B0503030403030204" pitchFamily="34" charset="-78"/>
              </a:rPr>
              <a:t>Isvand kan nemt justeres fra 3-12 grader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200">
                <a:latin typeface="Dubai" panose="020B0503030403030204" pitchFamily="34" charset="-78"/>
                <a:cs typeface="Dubai" panose="020B0503030403030204" pitchFamily="34" charset="-78"/>
              </a:rPr>
              <a:t>Vand med brus kan der vælges mild, medium, meget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200">
                <a:latin typeface="Dubai" panose="020B0503030403030204" pitchFamily="34" charset="-78"/>
                <a:cs typeface="Dubai" panose="020B0503030403030204" pitchFamily="34" charset="-78"/>
              </a:rPr>
              <a:t>Kogende vand kan justeres fra 60-100 grader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200">
                <a:latin typeface="Dubai" panose="020B0503030403030204" pitchFamily="34" charset="-78"/>
                <a:cs typeface="Dubai" panose="020B0503030403030204" pitchFamily="34" charset="-78"/>
              </a:rPr>
              <a:t>Service kan bestilles via app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200">
                <a:latin typeface="Dubai" panose="020B0503030403030204" pitchFamily="34" charset="-78"/>
                <a:cs typeface="Dubai" panose="020B0503030403030204" pitchFamily="34" charset="-78"/>
              </a:rPr>
              <a:t>5 forskellige systemer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200">
                <a:latin typeface="Dubai" panose="020B0503030403030204" pitchFamily="34" charset="-78"/>
                <a:cs typeface="Dubai" panose="020B0503030403030204" pitchFamily="34" charset="-78"/>
              </a:rPr>
              <a:t>Medfølgende BWT filter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r>
              <a:rPr lang="da-DK" sz="2200">
                <a:latin typeface="Dubai" panose="020B0503030403030204" pitchFamily="34" charset="-78"/>
                <a:cs typeface="Dubai" panose="020B0503030403030204" pitchFamily="34" charset="-78"/>
              </a:rPr>
              <a:t>Filtreret vand i 4 modeller</a:t>
            </a: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</a:pPr>
            <a:endParaRPr lang="da-DK" sz="220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lnSpc>
                <a:spcPct val="110000"/>
              </a:lnSpc>
              <a:buClr>
                <a:srgbClr val="FF6600"/>
              </a:buClr>
              <a:buSzPct val="130000"/>
              <a:buFont typeface="Wingdings" panose="05000000000000000000" pitchFamily="2" charset="2"/>
              <a:buChar char="§"/>
            </a:pPr>
            <a:endParaRPr lang="da-DK" sz="22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5" name="image114.png">
            <a:extLst>
              <a:ext uri="{FF2B5EF4-FFF2-40B4-BE49-F238E27FC236}">
                <a16:creationId xmlns:a16="http://schemas.microsoft.com/office/drawing/2014/main" id="{019EDE17-7460-5136-8701-C85D142F084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0568" y="-24093"/>
            <a:ext cx="5562095" cy="6879106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F3FD54C2-80DE-0FA3-B3F6-A1E8E04A9719}"/>
              </a:ext>
            </a:extLst>
          </p:cNvPr>
          <p:cNvSpPr txBox="1"/>
          <p:nvPr/>
        </p:nvSpPr>
        <p:spPr>
          <a:xfrm>
            <a:off x="185898" y="357288"/>
            <a:ext cx="4724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spc="4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Vores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topmodeller </a:t>
            </a:r>
            <a:r>
              <a:rPr lang="da-DK" sz="1800" spc="2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er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udstyrede </a:t>
            </a:r>
            <a:r>
              <a:rPr lang="da-DK" sz="1800" spc="3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med </a:t>
            </a:r>
            <a:r>
              <a:rPr lang="da-DK" sz="1800" spc="2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et smart designet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kompakt kabinet </a:t>
            </a:r>
            <a:r>
              <a:rPr lang="da-DK" sz="1800" spc="2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og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tilhørende display, </a:t>
            </a:r>
            <a:r>
              <a:rPr lang="da-DK" sz="1800" spc="3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som </a:t>
            </a:r>
            <a:r>
              <a:rPr lang="da-DK" sz="1800" spc="4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viser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specifikke grader </a:t>
            </a:r>
            <a:r>
              <a:rPr lang="da-DK" sz="1800" spc="3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for det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kogende </a:t>
            </a:r>
            <a:r>
              <a:rPr lang="da-DK" sz="1800" spc="2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og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afkølede </a:t>
            </a:r>
            <a:r>
              <a:rPr lang="da-DK" sz="1800" spc="4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vand. </a:t>
            </a:r>
            <a:endParaRPr lang="da-DK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62B4FDD-77AD-58A8-33E5-0B3B831EBCCC}"/>
              </a:ext>
            </a:extLst>
          </p:cNvPr>
          <p:cNvSpPr txBox="1"/>
          <p:nvPr/>
        </p:nvSpPr>
        <p:spPr>
          <a:xfrm>
            <a:off x="1080199" y="6216266"/>
            <a:ext cx="3981328" cy="646331"/>
          </a:xfrm>
          <a:prstGeom prst="rect">
            <a:avLst/>
          </a:prstGeom>
          <a:blipFill>
            <a:blip r:embed="rId2">
              <a:alphaModFix amt="33000"/>
            </a:blip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Tilslut </a:t>
            </a:r>
            <a:r>
              <a:rPr lang="da-DK" sz="1800" spc="-23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</a:t>
            </a:r>
            <a:r>
              <a:rPr lang="da-DK" sz="1800" spc="40" err="1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Unito</a:t>
            </a:r>
            <a:r>
              <a:rPr lang="da-DK" sz="1800" spc="-23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ANYWHERE</a:t>
            </a:r>
            <a:r>
              <a:rPr lang="da-DK" sz="1800" spc="-21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</a:t>
            </a:r>
            <a:r>
              <a:rPr lang="da-DK" sz="1800" err="1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App’en</a:t>
            </a:r>
            <a:r>
              <a:rPr lang="da-DK"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for at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styre </a:t>
            </a:r>
            <a:r>
              <a:rPr lang="da-DK" sz="1800" spc="3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den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direkte </a:t>
            </a:r>
            <a:r>
              <a:rPr lang="da-DK" sz="1800" spc="3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fra din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mobile</a:t>
            </a:r>
            <a:r>
              <a:rPr lang="da-DK" sz="1800" spc="105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 </a:t>
            </a:r>
            <a:r>
              <a:rPr lang="da-DK" sz="1800">
                <a:effectLst/>
                <a:latin typeface="Dubai" panose="020B0503030403030204" pitchFamily="34" charset="-78"/>
                <a:ea typeface="Arial" panose="020B0604020202020204" pitchFamily="34" charset="0"/>
                <a:cs typeface="Dubai" panose="020B0503030403030204" pitchFamily="34" charset="-78"/>
              </a:rPr>
              <a:t>enhed</a:t>
            </a:r>
            <a:endParaRPr lang="da-DK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11" name="image49.jpeg">
            <a:extLst>
              <a:ext uri="{FF2B5EF4-FFF2-40B4-BE49-F238E27FC236}">
                <a16:creationId xmlns:a16="http://schemas.microsoft.com/office/drawing/2014/main" id="{37B5ECEF-CFA9-ACEA-C490-A6D795FDE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13" y="3773094"/>
            <a:ext cx="2561742" cy="32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0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7EFA0417-88F3-4370-B88B-D2DD56E8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89283" y="1"/>
            <a:ext cx="2502717" cy="685800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D37C2D3E-EF09-4DC4-9CB3-2EEBB6B0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4995167" y="-195077"/>
            <a:ext cx="646331" cy="13747334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583776E8-C13D-4E17-83ED-D0B0E7BAE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328" y="6474176"/>
            <a:ext cx="2070587" cy="302234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F3F77167-C48A-4706-B4DB-0B3A4083AE13}"/>
              </a:ext>
            </a:extLst>
          </p:cNvPr>
          <p:cNvSpPr txBox="1">
            <a:spLocks/>
          </p:cNvSpPr>
          <p:nvPr/>
        </p:nvSpPr>
        <p:spPr>
          <a:xfrm>
            <a:off x="360726" y="1590533"/>
            <a:ext cx="8833608" cy="3174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sz="6600" b="1">
                <a:solidFill>
                  <a:srgbClr val="EA742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Spørgsmål? </a:t>
            </a:r>
          </a:p>
          <a:p>
            <a:pPr algn="ctr"/>
            <a:endParaRPr lang="da-DK" sz="6600" b="1">
              <a:solidFill>
                <a:srgbClr val="EA7423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ctr"/>
            <a:r>
              <a:rPr lang="da-DK" sz="6600" b="1">
                <a:solidFill>
                  <a:srgbClr val="EA742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Tak for nu </a:t>
            </a:r>
            <a:r>
              <a:rPr lang="da-DK" sz="6600" b="1">
                <a:solidFill>
                  <a:srgbClr val="EA7423"/>
                </a:solidFill>
                <a:latin typeface="Dubai" panose="020B0503030403030204" pitchFamily="34" charset="-78"/>
                <a:cs typeface="Dubai" panose="020B0503030403030204" pitchFamily="34" charset="-78"/>
                <a:sym typeface="Wingdings" panose="05000000000000000000" pitchFamily="2" charset="2"/>
              </a:rPr>
              <a:t></a:t>
            </a:r>
            <a:r>
              <a:rPr lang="da-DK" sz="6600" b="1">
                <a:solidFill>
                  <a:srgbClr val="EA742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885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DB9406436736408CD9311F4BED34AF" ma:contentTypeVersion="13" ma:contentTypeDescription="Create a new document." ma:contentTypeScope="" ma:versionID="a539baffccee17980d1b87dd939347b3">
  <xsd:schema xmlns:xsd="http://www.w3.org/2001/XMLSchema" xmlns:xs="http://www.w3.org/2001/XMLSchema" xmlns:p="http://schemas.microsoft.com/office/2006/metadata/properties" xmlns:ns2="4c941f20-14ce-4665-b291-94eb918ebf61" xmlns:ns3="462ed1df-cb75-4587-b36b-8b9f72fea3cc" targetNamespace="http://schemas.microsoft.com/office/2006/metadata/properties" ma:root="true" ma:fieldsID="57014566b0fabd3bb0fb15d81276da70" ns2:_="" ns3:_="">
    <xsd:import namespace="4c941f20-14ce-4665-b291-94eb918ebf61"/>
    <xsd:import namespace="462ed1df-cb75-4587-b36b-8b9f72fea3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941f20-14ce-4665-b291-94eb918eb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d5c13d8-c446-4f20-8680-8f99546cc0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2ed1df-cb75-4587-b36b-8b9f72fea3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808627d-191a-46b0-8a96-06b31a6ef669}" ma:internalName="TaxCatchAll" ma:showField="CatchAllData" ma:web="462ed1df-cb75-4587-b36b-8b9f72fea3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941f20-14ce-4665-b291-94eb918ebf61">
      <Terms xmlns="http://schemas.microsoft.com/office/infopath/2007/PartnerControls"/>
    </lcf76f155ced4ddcb4097134ff3c332f>
    <TaxCatchAll xmlns="462ed1df-cb75-4587-b36b-8b9f72fea3cc" xsi:nil="true"/>
  </documentManagement>
</p:properties>
</file>

<file path=customXml/itemProps1.xml><?xml version="1.0" encoding="utf-8"?>
<ds:datastoreItem xmlns:ds="http://schemas.openxmlformats.org/officeDocument/2006/customXml" ds:itemID="{364EDC03-4D07-474F-877A-0CF72AC01A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0917D6-C61B-4368-8E6C-47D09D319C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941f20-14ce-4665-b291-94eb918ebf61"/>
    <ds:schemaRef ds:uri="462ed1df-cb75-4587-b36b-8b9f72fea3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BA5186-A59B-43BE-8635-DF6FB7DD96BF}">
  <ds:schemaRefs>
    <ds:schemaRef ds:uri="http://schemas.microsoft.com/office/2006/metadata/properties"/>
    <ds:schemaRef ds:uri="http://schemas.microsoft.com/office/infopath/2007/PartnerControls"/>
    <ds:schemaRef ds:uri="4c941f20-14ce-4665-b291-94eb918ebf61"/>
    <ds:schemaRef ds:uri="462ed1df-cb75-4587-b36b-8b9f72fea3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Office-tema</vt:lpstr>
      <vt:lpstr>PowerPoint Presentation</vt:lpstr>
      <vt:lpstr>JGNORDIC SILVERLINE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Bruger</dc:creator>
  <cp:revision>3</cp:revision>
  <cp:lastPrinted>2023-01-24T09:47:50Z</cp:lastPrinted>
  <dcterms:created xsi:type="dcterms:W3CDTF">2019-12-17T21:07:22Z</dcterms:created>
  <dcterms:modified xsi:type="dcterms:W3CDTF">2023-03-06T09:54:41Z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0x010100C7DB9406436736408CD9311F4BED34AF</vt:lpwstr>
  </property>
  <property fmtid="{D5CDD505-2E9C-101B-9397-08002B2CF9AE}" pid="3" name="MediaServiceImageTags">
    <vt:lpwstr/>
  </property>
</Properties>
</file>